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71" r:id="rId6"/>
    <p:sldId id="278" r:id="rId7"/>
    <p:sldId id="277" r:id="rId8"/>
    <p:sldId id="263" r:id="rId9"/>
    <p:sldId id="264" r:id="rId10"/>
    <p:sldId id="265" r:id="rId11"/>
    <p:sldId id="266" r:id="rId12"/>
    <p:sldId id="280" r:id="rId13"/>
    <p:sldId id="273" r:id="rId14"/>
    <p:sldId id="267" r:id="rId15"/>
    <p:sldId id="269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E2AA18-7C3A-4A9F-8AA1-D8DB65DCA884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4BE44EE-B140-4E6D-BD7B-BF1F07A5058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791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AA18-7C3A-4A9F-8AA1-D8DB65DCA884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4EE-B140-4E6D-BD7B-BF1F07A505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65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AA18-7C3A-4A9F-8AA1-D8DB65DCA884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4EE-B140-4E6D-BD7B-BF1F07A505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6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AA18-7C3A-4A9F-8AA1-D8DB65DCA884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4EE-B140-4E6D-BD7B-BF1F07A505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74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1E2AA18-7C3A-4A9F-8AA1-D8DB65DCA884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4BE44EE-B140-4E6D-BD7B-BF1F07A5058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47911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AA18-7C3A-4A9F-8AA1-D8DB65DCA884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4EE-B140-4E6D-BD7B-BF1F07A505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267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AA18-7C3A-4A9F-8AA1-D8DB65DCA884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4EE-B140-4E6D-BD7B-BF1F07A505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2355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AA18-7C3A-4A9F-8AA1-D8DB65DCA884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4EE-B140-4E6D-BD7B-BF1F07A505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2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AA18-7C3A-4A9F-8AA1-D8DB65DCA884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4EE-B140-4E6D-BD7B-BF1F07A505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46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1E2AA18-7C3A-4A9F-8AA1-D8DB65DCA884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4BE44EE-B140-4E6D-BD7B-BF1F07A5058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3564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1E2AA18-7C3A-4A9F-8AA1-D8DB65DCA884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4BE44EE-B140-4E6D-BD7B-BF1F07A505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89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1E2AA18-7C3A-4A9F-8AA1-D8DB65DCA884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BE44EE-B140-4E6D-BD7B-BF1F07A5058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133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44854" y="4390312"/>
            <a:ext cx="10318418" cy="2347840"/>
          </a:xfrm>
        </p:spPr>
        <p:txBody>
          <a:bodyPr/>
          <a:lstStyle/>
          <a:p>
            <a:r>
              <a:rPr lang="tr-TR" altLang="tr-TR" sz="7200" b="1" dirty="0">
                <a:solidFill>
                  <a:srgbClr val="669900"/>
                </a:solidFill>
              </a:rPr>
              <a:t>ZAMAN YÖNETİMİ</a:t>
            </a:r>
            <a:endParaRPr lang="tr-TR" sz="7200" dirty="0"/>
          </a:p>
        </p:txBody>
      </p:sp>
      <p:pic>
        <p:nvPicPr>
          <p:cNvPr id="5" name="Resim 4" descr="nesne, saat içeren bir resim&#10;&#10;Açıklama otomatik olarak oluşturuldu">
            <a:extLst>
              <a:ext uri="{FF2B5EF4-FFF2-40B4-BE49-F238E27FC236}">
                <a16:creationId xmlns:a16="http://schemas.microsoft.com/office/drawing/2014/main" xmlns="" id="{095AF7A2-7357-4C02-B516-810EC8D2D3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216" y="1957832"/>
            <a:ext cx="2921077" cy="24324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044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6839" y="430567"/>
            <a:ext cx="10178322" cy="2268245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tr-TR" altLang="tr-TR" dirty="0">
                <a:solidFill>
                  <a:srgbClr val="FF0000"/>
                </a:solidFill>
              </a:rPr>
              <a:t>Bekle hemen geliyorum, sokakta oynarız.”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tr-TR" altLang="tr-TR" dirty="0"/>
              <a:t>	(Ödevini bırakıp sokağa çıktın, ödev zamanında oyun oynadın. Ödevin yetişmedi)</a:t>
            </a:r>
            <a:r>
              <a:rPr lang="tr-TR" kern="0" dirty="0">
                <a:solidFill>
                  <a:srgbClr val="FF0000"/>
                </a:solidFill>
              </a:rPr>
              <a:t> </a:t>
            </a: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tr-TR" kern="0" dirty="0">
                <a:solidFill>
                  <a:srgbClr val="FF0000"/>
                </a:solidFill>
              </a:rPr>
              <a:t>Biraz ödevim var onları yapayım sonra geleceğim.”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tr-TR" kern="0" dirty="0"/>
              <a:t>	(Ödevini bitirdin ve sokağa çıktın. İçin rahat bir şekilde oynadın. Zaman tuzağına düşmedin)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tr-TR" kern="0" dirty="0"/>
          </a:p>
          <a:p>
            <a:pPr>
              <a:buFontTx/>
              <a:buNone/>
            </a:pPr>
            <a:endParaRPr lang="tr-TR" altLang="tr-TR" dirty="0"/>
          </a:p>
        </p:txBody>
      </p:sp>
      <p:pic>
        <p:nvPicPr>
          <p:cNvPr id="7" name="Resim 6" descr="çizim içeren bir resim&#10;&#10;Açıklama otomatik olarak oluşturuldu">
            <a:extLst>
              <a:ext uri="{FF2B5EF4-FFF2-40B4-BE49-F238E27FC236}">
                <a16:creationId xmlns:a16="http://schemas.microsoft.com/office/drawing/2014/main" xmlns="" id="{D0C82329-2B79-49FC-ADF6-29941D3AD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823" y="3118004"/>
            <a:ext cx="626745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46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Önceliklerini belirleyememekte bir zaman tuzağıdır.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9B3D69E2-9633-4A12-BC82-D2C9A472A1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61"/>
          <a:stretch/>
        </p:blipFill>
        <p:spPr>
          <a:xfrm rot="10800000">
            <a:off x="1125413" y="2215662"/>
            <a:ext cx="9952894" cy="4454768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xmlns="" id="{8015D54C-FD3F-4327-BAF6-3E9D3274926C}"/>
              </a:ext>
            </a:extLst>
          </p:cNvPr>
          <p:cNvSpPr txBox="1"/>
          <p:nvPr/>
        </p:nvSpPr>
        <p:spPr>
          <a:xfrm>
            <a:off x="4088167" y="3438589"/>
            <a:ext cx="62587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altLang="tr-TR" b="1" dirty="0">
                <a:solidFill>
                  <a:schemeClr val="bg1"/>
                </a:solidFill>
                <a:latin typeface="DJB Chalk It Up" panose="02000500000000000000" pitchFamily="2" charset="-94"/>
                <a:ea typeface="Cambria Math" panose="02040503050406030204" pitchFamily="18" charset="0"/>
              </a:rPr>
              <a:t>Önemli görevleri en önce yap. 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xmlns="" id="{DF1B3146-DE0D-4E04-96D1-B30A8A884FDB}"/>
              </a:ext>
            </a:extLst>
          </p:cNvPr>
          <p:cNvSpPr txBox="1"/>
          <p:nvPr/>
        </p:nvSpPr>
        <p:spPr>
          <a:xfrm>
            <a:off x="4088167" y="4107518"/>
            <a:ext cx="62587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DJB Chalk It Up" panose="02000500000000000000" pitchFamily="2" charset="-94"/>
              </a:rPr>
              <a:t>Eğer </a:t>
            </a:r>
            <a:r>
              <a:rPr lang="tr-TR" b="1" dirty="0">
                <a:solidFill>
                  <a:schemeClr val="bg1"/>
                </a:solidFill>
                <a:latin typeface="DJB Chalk It Up" panose="02000500000000000000" pitchFamily="2" charset="-94"/>
              </a:rPr>
              <a:t>önce yapılması gereken önemli işleri </a:t>
            </a:r>
            <a:r>
              <a:rPr lang="tr-TR" b="1" dirty="0" smtClean="0">
                <a:solidFill>
                  <a:schemeClr val="bg1"/>
                </a:solidFill>
                <a:latin typeface="DJB Chalk It Up" panose="02000500000000000000" pitchFamily="2" charset="-94"/>
              </a:rPr>
              <a:t>   planlarsan </a:t>
            </a:r>
            <a:r>
              <a:rPr lang="tr-TR" b="1" dirty="0">
                <a:solidFill>
                  <a:schemeClr val="bg1"/>
                </a:solidFill>
                <a:latin typeface="DJB Chalk It Up" panose="02000500000000000000" pitchFamily="2" charset="-94"/>
              </a:rPr>
              <a:t>ve sıra ile yaparsan </a:t>
            </a:r>
            <a:r>
              <a:rPr lang="tr-TR" b="1" dirty="0" smtClean="0">
                <a:solidFill>
                  <a:schemeClr val="bg1"/>
                </a:solidFill>
                <a:latin typeface="DJB Chalk It Up" panose="02000500000000000000" pitchFamily="2" charset="-94"/>
              </a:rPr>
              <a:t>tuzağa </a:t>
            </a:r>
            <a:r>
              <a:rPr lang="tr-TR" b="1" dirty="0">
                <a:solidFill>
                  <a:schemeClr val="bg1"/>
                </a:solidFill>
                <a:latin typeface="DJB Chalk It Up" panose="02000500000000000000" pitchFamily="2" charset="-94"/>
              </a:rPr>
              <a:t>yakalanmazsın</a:t>
            </a:r>
            <a:r>
              <a:rPr lang="tr-TR" b="1" dirty="0" smtClean="0">
                <a:solidFill>
                  <a:schemeClr val="bg1"/>
                </a:solidFill>
                <a:latin typeface="DJB Chalk It Up" panose="02000500000000000000" pitchFamily="2" charset="-94"/>
              </a:rPr>
              <a:t>.</a:t>
            </a:r>
            <a:endParaRPr lang="tr-TR" b="1" dirty="0">
              <a:solidFill>
                <a:schemeClr val="bg1"/>
              </a:solidFill>
              <a:latin typeface="DJB Chalk It Up" panose="02000500000000000000" pitchFamily="2" charset="-94"/>
            </a:endParaRP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xmlns="" id="{FBD33342-87AF-438E-B769-31042715387E}"/>
              </a:ext>
            </a:extLst>
          </p:cNvPr>
          <p:cNvSpPr txBox="1"/>
          <p:nvPr/>
        </p:nvSpPr>
        <p:spPr>
          <a:xfrm>
            <a:off x="4088167" y="5054510"/>
            <a:ext cx="62587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DJB Chalk It Up" panose="02000500000000000000" pitchFamily="2" charset="-94"/>
              </a:rPr>
              <a:t>Hadi hep beraber aşağıdaki işleri sıralayalım</a:t>
            </a:r>
            <a:r>
              <a:rPr lang="tr-TR" b="1" dirty="0" smtClean="0">
                <a:solidFill>
                  <a:schemeClr val="bg1"/>
                </a:solidFill>
                <a:latin typeface="DJB Chalk It Up" panose="02000500000000000000" pitchFamily="2" charset="-94"/>
              </a:rPr>
              <a:t>. </a:t>
            </a:r>
            <a:r>
              <a:rPr lang="tr-TR" b="1" dirty="0">
                <a:solidFill>
                  <a:schemeClr val="bg1"/>
                </a:solidFill>
                <a:latin typeface="DJB Chalk It Up" panose="02000500000000000000" pitchFamily="2" charset="-94"/>
              </a:rPr>
              <a:t>Öncelik listemizi tahtaya yazalım.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924B9176-430E-4795-A438-7A0BBAC7E127}"/>
              </a:ext>
            </a:extLst>
          </p:cNvPr>
          <p:cNvSpPr txBox="1"/>
          <p:nvPr/>
        </p:nvSpPr>
        <p:spPr>
          <a:xfrm>
            <a:off x="4088167" y="5746677"/>
            <a:ext cx="688766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DJB Chalk It Up" panose="02000500000000000000" pitchFamily="2" charset="-94"/>
              </a:rPr>
              <a:t>Ödevini yapmak, tablet oynamak, okul çantanı </a:t>
            </a:r>
            <a:endParaRPr lang="tr-TR" b="1" dirty="0" smtClean="0">
              <a:solidFill>
                <a:schemeClr val="bg1"/>
              </a:solidFill>
              <a:latin typeface="DJB Chalk It Up" panose="02000500000000000000" pitchFamily="2" charset="-94"/>
            </a:endParaRPr>
          </a:p>
          <a:p>
            <a:r>
              <a:rPr lang="tr-TR" b="1" dirty="0" smtClean="0">
                <a:solidFill>
                  <a:schemeClr val="bg1"/>
                </a:solidFill>
                <a:latin typeface="DJB Chalk It Up" panose="02000500000000000000" pitchFamily="2" charset="-94"/>
              </a:rPr>
              <a:t>hazırlamak</a:t>
            </a:r>
            <a:r>
              <a:rPr lang="tr-TR" b="1" dirty="0">
                <a:solidFill>
                  <a:schemeClr val="bg1"/>
                </a:solidFill>
                <a:latin typeface="DJB Chalk It Up" panose="02000500000000000000" pitchFamily="2" charset="-94"/>
              </a:rPr>
              <a:t>, kitap okumak, arkadaşınla oyun oynamak, </a:t>
            </a:r>
            <a:r>
              <a:rPr lang="tr-TR" b="1" dirty="0" smtClean="0">
                <a:solidFill>
                  <a:schemeClr val="bg1"/>
                </a:solidFill>
                <a:latin typeface="DJB Chalk It Up" panose="02000500000000000000" pitchFamily="2" charset="-94"/>
              </a:rPr>
              <a:t>ev işlerinde üzerine düşeni yapmak</a:t>
            </a:r>
            <a:endParaRPr lang="tr-TR" b="1" dirty="0">
              <a:solidFill>
                <a:schemeClr val="bg1"/>
              </a:solidFill>
              <a:latin typeface="DJB Chalk It Up" panose="02000500000000000000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7276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07290" y="545978"/>
            <a:ext cx="10178322" cy="3593591"/>
          </a:xfrm>
        </p:spPr>
        <p:txBody>
          <a:bodyPr/>
          <a:lstStyle/>
          <a:p>
            <a:r>
              <a:rPr lang="tr-TR" altLang="tr-TR" dirty="0"/>
              <a:t>Günlük plan yapabilirsin. Neyi ne zaman yapman gerektiğini önceden bilmelisin. Böylelikle zamanını planlamış olacaksın. </a:t>
            </a:r>
            <a:r>
              <a:rPr lang="tr-TR" altLang="tr-TR" dirty="0" smtClean="0"/>
              <a:t>Bir çizelge hazırlayıp odanın duvarına veya buzdolabının üzerine asabilirsin. Böylece yapacaklarını hatırlaman daha kolay olur.</a:t>
            </a:r>
            <a:endParaRPr lang="tr-TR" altLang="tr-TR" dirty="0"/>
          </a:p>
          <a:p>
            <a:endParaRPr lang="tr-TR" dirty="0"/>
          </a:p>
        </p:txBody>
      </p:sp>
      <p:pic>
        <p:nvPicPr>
          <p:cNvPr id="4" name="Picture 2" descr="Girişimci Öğretmen | Öğretmenlerin Eğitim İle İlgili Meteryal Alışverişleri  Yapabilecekleri Dijital Eğitim Platform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7" b="2539"/>
          <a:stretch/>
        </p:blipFill>
        <p:spPr bwMode="auto">
          <a:xfrm>
            <a:off x="2301764" y="1699846"/>
            <a:ext cx="6654667" cy="493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0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82062"/>
            <a:ext cx="10515600" cy="1743563"/>
          </a:xfrm>
        </p:spPr>
        <p:txBody>
          <a:bodyPr>
            <a:noAutofit/>
          </a:bodyPr>
          <a:lstStyle/>
          <a:p>
            <a:pPr algn="ctr"/>
            <a:r>
              <a:rPr lang="tr-TR" sz="3200" dirty="0">
                <a:solidFill>
                  <a:srgbClr val="FF0000"/>
                </a:solidFill>
              </a:rPr>
              <a:t>ERTELEME ALIŞKANLIĞIN VARMI?</a:t>
            </a:r>
            <a:br>
              <a:rPr lang="tr-TR" sz="3200" dirty="0">
                <a:solidFill>
                  <a:srgbClr val="FF0000"/>
                </a:solidFill>
              </a:rPr>
            </a:br>
            <a:r>
              <a:rPr lang="tr-TR" sz="3200" dirty="0" smtClean="0">
                <a:solidFill>
                  <a:srgbClr val="FF0000"/>
                </a:solidFill>
              </a:rPr>
              <a:t>BİLİYOR MUSUN </a:t>
            </a:r>
            <a:r>
              <a:rPr lang="tr-TR" sz="3200" dirty="0">
                <a:solidFill>
                  <a:srgbClr val="FF0000"/>
                </a:solidFill>
              </a:rPr>
              <a:t>EN TEHİKELİ ZAMAN TUZAKLARDAN BİRİDE ERTELEMEK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75478" y="1562158"/>
            <a:ext cx="10178322" cy="2072935"/>
          </a:xfrm>
        </p:spPr>
        <p:txBody>
          <a:bodyPr/>
          <a:lstStyle/>
          <a:p>
            <a:pPr marL="0" indent="0">
              <a:buNone/>
            </a:pPr>
            <a:r>
              <a:rPr lang="tr-TR" altLang="tr-TR" dirty="0"/>
              <a:t>Sence ertelemek kelimesinin anlamı ne olabilir?</a:t>
            </a:r>
          </a:p>
          <a:p>
            <a:pPr>
              <a:buFontTx/>
              <a:buNone/>
            </a:pPr>
            <a:r>
              <a:rPr lang="tr-TR" altLang="tr-TR" dirty="0"/>
              <a:t>Peki senin yapman gerekenleri ertelediğin zamanlar oluyor mu?</a:t>
            </a:r>
          </a:p>
          <a:p>
            <a:pPr>
              <a:buFontTx/>
              <a:buNone/>
            </a:pPr>
            <a:r>
              <a:rPr lang="tr-TR" altLang="tr-TR" dirty="0"/>
              <a:t>Hadi  biraz yapman gereken bir işi ertelediğin bir günü düşün.</a:t>
            </a:r>
          </a:p>
          <a:p>
            <a:pPr>
              <a:buFontTx/>
              <a:buNone/>
            </a:pPr>
            <a:r>
              <a:rPr lang="tr-TR" altLang="tr-TR" dirty="0"/>
              <a:t>Neden o işi yapmak istemedin, neden erteledin hatırlıyor musun?</a:t>
            </a:r>
          </a:p>
          <a:p>
            <a:pPr>
              <a:buFontTx/>
              <a:buNone/>
            </a:pP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BB5D55BD-FDE6-4D0E-B2B5-473344B3F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43" y="4127303"/>
            <a:ext cx="4876245" cy="273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30922" y="244699"/>
            <a:ext cx="10122877" cy="1783393"/>
          </a:xfrm>
        </p:spPr>
        <p:txBody>
          <a:bodyPr>
            <a:noAutofit/>
          </a:bodyPr>
          <a:lstStyle/>
          <a:p>
            <a:r>
              <a:rPr lang="tr-TR" altLang="tr-TR" sz="4000" dirty="0">
                <a:solidFill>
                  <a:srgbClr val="FF0000"/>
                </a:solidFill>
              </a:rPr>
              <a:t>Bugünün işini yarına bırakma</a:t>
            </a:r>
            <a:r>
              <a:rPr lang="tr-TR" altLang="tr-TR" sz="4000" dirty="0" smtClean="0">
                <a:solidFill>
                  <a:srgbClr val="FF0000"/>
                </a:solidFill>
              </a:rPr>
              <a:t>.</a:t>
            </a:r>
            <a:r>
              <a:rPr lang="tr-TR" altLang="tr-TR" sz="4000" dirty="0">
                <a:solidFill>
                  <a:srgbClr val="FF0000"/>
                </a:solidFill>
              </a:rPr>
              <a:t/>
            </a:r>
            <a:br>
              <a:rPr lang="tr-TR" altLang="tr-TR" sz="4000" dirty="0">
                <a:solidFill>
                  <a:srgbClr val="FF0000"/>
                </a:solidFill>
              </a:rPr>
            </a:b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512277"/>
            <a:ext cx="10884878" cy="5228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altLang="tr-TR" dirty="0"/>
              <a:t> </a:t>
            </a:r>
            <a:r>
              <a:rPr lang="tr-TR" altLang="tr-TR" dirty="0" smtClean="0"/>
              <a:t>  Bazen </a:t>
            </a:r>
            <a:r>
              <a:rPr lang="tr-TR" altLang="tr-TR" dirty="0"/>
              <a:t>sevmediğimiz işi yapmak </a:t>
            </a:r>
            <a:r>
              <a:rPr lang="tr-TR" altLang="tr-TR" dirty="0" smtClean="0"/>
              <a:t>istemeyiz yada </a:t>
            </a:r>
            <a:r>
              <a:rPr lang="tr-TR" altLang="tr-TR" dirty="0"/>
              <a:t>yapamayacağımızı </a:t>
            </a:r>
            <a:r>
              <a:rPr lang="tr-TR" altLang="tr-TR" dirty="0" smtClean="0"/>
              <a:t>düşünürüz.</a:t>
            </a:r>
          </a:p>
          <a:p>
            <a:pPr>
              <a:buNone/>
            </a:pPr>
            <a:r>
              <a:rPr lang="tr-TR" altLang="tr-TR" dirty="0" smtClean="0"/>
              <a:t>   Kendimize </a:t>
            </a:r>
            <a:r>
              <a:rPr lang="tr-TR" altLang="tr-TR" dirty="0"/>
              <a:t>güvenemediğimiz zamanlar olur</a:t>
            </a:r>
            <a:r>
              <a:rPr lang="tr-TR" altLang="tr-TR" dirty="0" smtClean="0"/>
              <a:t>.</a:t>
            </a:r>
          </a:p>
          <a:p>
            <a:pPr>
              <a:buNone/>
            </a:pPr>
            <a:r>
              <a:rPr lang="tr-TR" altLang="tr-TR" dirty="0"/>
              <a:t> </a:t>
            </a:r>
            <a:r>
              <a:rPr lang="tr-TR" altLang="tr-TR" dirty="0" smtClean="0"/>
              <a:t>  Bazen de yaptığımız işin, ödevin yada görevin mükemmel olmasını istediğimiz  için o işe başlamaktan çekiniriz. </a:t>
            </a:r>
          </a:p>
          <a:p>
            <a:r>
              <a:rPr lang="tr-TR" altLang="tr-TR" dirty="0" smtClean="0"/>
              <a:t>   Her </a:t>
            </a:r>
            <a:r>
              <a:rPr lang="tr-TR" altLang="tr-TR" dirty="0"/>
              <a:t>gün o günün görevlerini yapmalısın. </a:t>
            </a:r>
            <a:endParaRPr lang="tr-TR" altLang="tr-TR" dirty="0" smtClean="0"/>
          </a:p>
          <a:p>
            <a:r>
              <a:rPr lang="tr-TR" altLang="tr-TR" dirty="0" smtClean="0"/>
              <a:t>   Çünkü </a:t>
            </a:r>
            <a:r>
              <a:rPr lang="tr-TR" altLang="tr-TR" dirty="0"/>
              <a:t>yarın başka önemli işlerin olabilir</a:t>
            </a:r>
            <a:r>
              <a:rPr lang="tr-TR" altLang="tr-TR" dirty="0" smtClean="0"/>
              <a:t>.</a:t>
            </a:r>
          </a:p>
          <a:p>
            <a:r>
              <a:rPr lang="tr-TR" altLang="tr-TR" dirty="0"/>
              <a:t> </a:t>
            </a:r>
            <a:r>
              <a:rPr lang="tr-TR" altLang="tr-TR" dirty="0" smtClean="0"/>
              <a:t>  Eğer </a:t>
            </a:r>
            <a:r>
              <a:rPr lang="tr-TR" altLang="tr-TR" dirty="0"/>
              <a:t>yapmazsan o görev bir gün sonraya kalır. </a:t>
            </a:r>
            <a:endParaRPr lang="tr-TR" altLang="tr-TR" dirty="0" smtClean="0"/>
          </a:p>
          <a:p>
            <a:r>
              <a:rPr lang="tr-TR" altLang="tr-TR" dirty="0"/>
              <a:t> </a:t>
            </a:r>
            <a:r>
              <a:rPr lang="tr-TR" altLang="tr-TR" dirty="0" smtClean="0"/>
              <a:t>  </a:t>
            </a:r>
            <a:r>
              <a:rPr lang="tr-TR" altLang="tr-TR" dirty="0" smtClean="0"/>
              <a:t>Yine </a:t>
            </a:r>
            <a:r>
              <a:rPr lang="tr-TR" altLang="tr-TR" dirty="0"/>
              <a:t>yapmazsan birikir</a:t>
            </a:r>
            <a:r>
              <a:rPr lang="tr-TR" altLang="tr-TR" dirty="0" smtClean="0"/>
              <a:t>.</a:t>
            </a:r>
            <a:endParaRPr lang="tr-TR" altLang="tr-TR" dirty="0"/>
          </a:p>
          <a:p>
            <a:r>
              <a:rPr lang="tr-TR" altLang="tr-TR" dirty="0"/>
              <a:t> </a:t>
            </a:r>
            <a:r>
              <a:rPr lang="tr-TR" altLang="tr-TR" dirty="0" smtClean="0"/>
              <a:t>  </a:t>
            </a:r>
            <a:r>
              <a:rPr lang="tr-TR" altLang="tr-TR" dirty="0" smtClean="0"/>
              <a:t>Birikince </a:t>
            </a:r>
            <a:r>
              <a:rPr lang="tr-TR" altLang="tr-TR" dirty="0"/>
              <a:t>hepsini yapmak çok zor olur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/>
              <a:t>   </a:t>
            </a:r>
            <a:r>
              <a:rPr lang="tr-TR" altLang="tr-TR" dirty="0" smtClean="0"/>
              <a:t>Panik </a:t>
            </a:r>
            <a:r>
              <a:rPr lang="tr-TR" altLang="tr-TR" dirty="0" smtClean="0"/>
              <a:t>yaşamamak, strese girmemek için işlerini mümkün olduğunca erteleme.</a:t>
            </a:r>
            <a:endParaRPr lang="tr-TR" altLang="tr-TR" dirty="0"/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8343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7464425" y="260351"/>
            <a:ext cx="1727200" cy="1368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2279651" y="260351"/>
            <a:ext cx="6911975" cy="1368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4008438" y="260351"/>
            <a:ext cx="1727200" cy="1368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5735639" y="260351"/>
            <a:ext cx="1728787" cy="1368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15367" name="10 Metin kutusu"/>
          <p:cNvSpPr txBox="1">
            <a:spLocks noChangeArrowheads="1"/>
          </p:cNvSpPr>
          <p:nvPr/>
        </p:nvSpPr>
        <p:spPr bwMode="auto">
          <a:xfrm>
            <a:off x="2495551" y="1700214"/>
            <a:ext cx="1152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1. GÜN</a:t>
            </a:r>
          </a:p>
        </p:txBody>
      </p:sp>
      <p:sp>
        <p:nvSpPr>
          <p:cNvPr id="15368" name="11 Metin kutusu"/>
          <p:cNvSpPr txBox="1">
            <a:spLocks noChangeArrowheads="1"/>
          </p:cNvSpPr>
          <p:nvPr/>
        </p:nvSpPr>
        <p:spPr bwMode="auto">
          <a:xfrm>
            <a:off x="4295776" y="1700214"/>
            <a:ext cx="1152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2. GÜN</a:t>
            </a:r>
          </a:p>
        </p:txBody>
      </p:sp>
      <p:sp>
        <p:nvSpPr>
          <p:cNvPr id="15369" name="12 Metin kutusu"/>
          <p:cNvSpPr txBox="1">
            <a:spLocks noChangeArrowheads="1"/>
          </p:cNvSpPr>
          <p:nvPr/>
        </p:nvSpPr>
        <p:spPr bwMode="auto">
          <a:xfrm>
            <a:off x="7824789" y="1700214"/>
            <a:ext cx="1150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4. GÜN</a:t>
            </a:r>
          </a:p>
        </p:txBody>
      </p:sp>
      <p:sp>
        <p:nvSpPr>
          <p:cNvPr id="15370" name="13 Metin kutusu"/>
          <p:cNvSpPr txBox="1">
            <a:spLocks noChangeArrowheads="1"/>
          </p:cNvSpPr>
          <p:nvPr/>
        </p:nvSpPr>
        <p:spPr bwMode="auto">
          <a:xfrm>
            <a:off x="6096001" y="1700214"/>
            <a:ext cx="1152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3. GÜN</a:t>
            </a:r>
          </a:p>
        </p:txBody>
      </p:sp>
      <p:sp>
        <p:nvSpPr>
          <p:cNvPr id="15" name="14 Oval"/>
          <p:cNvSpPr/>
          <p:nvPr/>
        </p:nvSpPr>
        <p:spPr>
          <a:xfrm>
            <a:off x="2638427" y="431465"/>
            <a:ext cx="1081087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19" name="18 Dikdörtgen"/>
          <p:cNvSpPr/>
          <p:nvPr/>
        </p:nvSpPr>
        <p:spPr>
          <a:xfrm>
            <a:off x="2279651" y="2565401"/>
            <a:ext cx="6911975" cy="1368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20" name="19 Dikdörtgen"/>
          <p:cNvSpPr/>
          <p:nvPr/>
        </p:nvSpPr>
        <p:spPr>
          <a:xfrm>
            <a:off x="2279650" y="2565401"/>
            <a:ext cx="1728788" cy="1368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4008438" y="2565401"/>
            <a:ext cx="1727200" cy="1368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22" name="21 Dikdörtgen"/>
          <p:cNvSpPr/>
          <p:nvPr/>
        </p:nvSpPr>
        <p:spPr>
          <a:xfrm>
            <a:off x="5735639" y="2565401"/>
            <a:ext cx="1728787" cy="1368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15376" name="22 Metin kutusu"/>
          <p:cNvSpPr txBox="1">
            <a:spLocks noChangeArrowheads="1"/>
          </p:cNvSpPr>
          <p:nvPr/>
        </p:nvSpPr>
        <p:spPr bwMode="auto">
          <a:xfrm>
            <a:off x="2566989" y="3860800"/>
            <a:ext cx="115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>
                <a:solidFill>
                  <a:srgbClr val="002060"/>
                </a:solidFill>
              </a:rPr>
              <a:t>1. GÜN</a:t>
            </a:r>
          </a:p>
        </p:txBody>
      </p:sp>
      <p:sp>
        <p:nvSpPr>
          <p:cNvPr id="15377" name="23 Metin kutusu"/>
          <p:cNvSpPr txBox="1">
            <a:spLocks noChangeArrowheads="1"/>
          </p:cNvSpPr>
          <p:nvPr/>
        </p:nvSpPr>
        <p:spPr bwMode="auto">
          <a:xfrm>
            <a:off x="4224339" y="3860800"/>
            <a:ext cx="1150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2. GÜN</a:t>
            </a:r>
          </a:p>
        </p:txBody>
      </p:sp>
      <p:sp>
        <p:nvSpPr>
          <p:cNvPr id="15378" name="24 Metin kutusu"/>
          <p:cNvSpPr txBox="1">
            <a:spLocks noChangeArrowheads="1"/>
          </p:cNvSpPr>
          <p:nvPr/>
        </p:nvSpPr>
        <p:spPr bwMode="auto">
          <a:xfrm>
            <a:off x="5951539" y="3860800"/>
            <a:ext cx="115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3. GÜN</a:t>
            </a:r>
          </a:p>
        </p:txBody>
      </p:sp>
      <p:sp>
        <p:nvSpPr>
          <p:cNvPr id="15379" name="25 Metin kutusu"/>
          <p:cNvSpPr txBox="1">
            <a:spLocks noChangeArrowheads="1"/>
          </p:cNvSpPr>
          <p:nvPr/>
        </p:nvSpPr>
        <p:spPr bwMode="auto">
          <a:xfrm>
            <a:off x="7680326" y="3860800"/>
            <a:ext cx="115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4. GÜN</a:t>
            </a:r>
          </a:p>
        </p:txBody>
      </p:sp>
      <p:sp>
        <p:nvSpPr>
          <p:cNvPr id="31" name="30 Oval"/>
          <p:cNvSpPr/>
          <p:nvPr/>
        </p:nvSpPr>
        <p:spPr>
          <a:xfrm>
            <a:off x="4367214" y="404813"/>
            <a:ext cx="1081087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32" name="31 Oval"/>
          <p:cNvSpPr/>
          <p:nvPr/>
        </p:nvSpPr>
        <p:spPr>
          <a:xfrm>
            <a:off x="6024563" y="404813"/>
            <a:ext cx="1079500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33" name="32 Oval"/>
          <p:cNvSpPr/>
          <p:nvPr/>
        </p:nvSpPr>
        <p:spPr>
          <a:xfrm>
            <a:off x="7824788" y="404813"/>
            <a:ext cx="1079500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34" name="33 Oval"/>
          <p:cNvSpPr/>
          <p:nvPr/>
        </p:nvSpPr>
        <p:spPr>
          <a:xfrm>
            <a:off x="7464425" y="2492375"/>
            <a:ext cx="1079500" cy="1081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35" name="34 Oval"/>
          <p:cNvSpPr/>
          <p:nvPr/>
        </p:nvSpPr>
        <p:spPr>
          <a:xfrm>
            <a:off x="8256588" y="2420938"/>
            <a:ext cx="1079500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36" name="35 Oval"/>
          <p:cNvSpPr/>
          <p:nvPr/>
        </p:nvSpPr>
        <p:spPr>
          <a:xfrm>
            <a:off x="7104063" y="2852739"/>
            <a:ext cx="1079500" cy="1081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37" name="36 Oval"/>
          <p:cNvSpPr/>
          <p:nvPr/>
        </p:nvSpPr>
        <p:spPr>
          <a:xfrm>
            <a:off x="8256588" y="2852739"/>
            <a:ext cx="1079500" cy="1081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15387" name="37 Metin kutusu"/>
          <p:cNvSpPr txBox="1">
            <a:spLocks noChangeArrowheads="1"/>
          </p:cNvSpPr>
          <p:nvPr/>
        </p:nvSpPr>
        <p:spPr bwMode="auto">
          <a:xfrm>
            <a:off x="1197735" y="4868862"/>
            <a:ext cx="1031597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dirty="0"/>
              <a:t>4 topu 4 kutuya sığdırmak ne kolay, ama dört topu bir kutuya sığdırmak çok zor değil mi</a:t>
            </a:r>
            <a:r>
              <a:rPr lang="tr-TR" altLang="tr-TR" sz="1800" dirty="0" smtClean="0"/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dirty="0" smtClean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dirty="0" smtClean="0"/>
              <a:t>Eğer </a:t>
            </a:r>
            <a:r>
              <a:rPr lang="tr-TR" altLang="tr-TR" sz="1800" dirty="0"/>
              <a:t>her topu kendi kutusuna koyarsak, yani her işimizi kendi gününde yaparsak hiç zorlanmayız. </a:t>
            </a:r>
          </a:p>
        </p:txBody>
      </p:sp>
    </p:spTree>
    <p:extLst>
      <p:ext uri="{BB962C8B-B14F-4D97-AF65-F5344CB8AC3E}">
        <p14:creationId xmlns:p14="http://schemas.microsoft.com/office/powerpoint/2010/main" val="327868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ZAMAN EN DEĞERLİ ARMAĞAN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Zamanını en güzel ve doğru kullandığında kendini daha iyi hissedersin.</a:t>
            </a:r>
          </a:p>
          <a:p>
            <a:r>
              <a:rPr lang="tr-TR" dirty="0"/>
              <a:t>Doğru bir planlama yap.</a:t>
            </a:r>
          </a:p>
          <a:p>
            <a:r>
              <a:rPr lang="tr-TR" dirty="0"/>
              <a:t>Yaptığın planı </a:t>
            </a:r>
            <a:r>
              <a:rPr lang="tr-TR" dirty="0" smtClean="0"/>
              <a:t>uygula</a:t>
            </a:r>
          </a:p>
          <a:p>
            <a:r>
              <a:rPr lang="tr-TR" dirty="0" smtClean="0"/>
              <a:t>Uygulayamadığında nedenlerini bulmaya çalış.</a:t>
            </a:r>
            <a:endParaRPr lang="tr-TR" dirty="0"/>
          </a:p>
          <a:p>
            <a:r>
              <a:rPr lang="tr-TR" dirty="0"/>
              <a:t>Eğer yaptığın planı uygulamakta zorlanıyorsan yardım al</a:t>
            </a:r>
          </a:p>
          <a:p>
            <a:r>
              <a:rPr lang="tr-TR" dirty="0" err="1"/>
              <a:t>Vee</a:t>
            </a:r>
            <a:r>
              <a:rPr lang="tr-TR" dirty="0"/>
              <a:t> zaman tuzaklarına yakalanmamaya dikkat et.</a:t>
            </a:r>
          </a:p>
          <a:p>
            <a:r>
              <a:rPr lang="tr-TR" dirty="0"/>
              <a:t>UNUTMAAAA HERSEYE YETECEK KADAR ZAMANIMIZ VAR.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58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7563" y="740769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>
                <a:solidFill>
                  <a:srgbClr val="FF0000"/>
                </a:solidFill>
              </a:rPr>
              <a:t>Beni dinlediğin ,</a:t>
            </a:r>
          </a:p>
          <a:p>
            <a:pPr marL="0" indent="0" algn="ctr">
              <a:buNone/>
            </a:pPr>
            <a:r>
              <a:rPr lang="tr-TR" b="1" dirty="0">
                <a:solidFill>
                  <a:srgbClr val="FF0000"/>
                </a:solidFill>
              </a:rPr>
              <a:t>verdiğin cevaplarla bu sunuma katkı sunduğun</a:t>
            </a:r>
          </a:p>
          <a:p>
            <a:pPr marL="0" indent="0" algn="ctr">
              <a:buNone/>
            </a:pPr>
            <a:r>
              <a:rPr lang="tr-TR" b="1" dirty="0">
                <a:solidFill>
                  <a:srgbClr val="FF0000"/>
                </a:solidFill>
              </a:rPr>
              <a:t> ve en önemlisi 	ZAMAN ayırdığın için</a:t>
            </a:r>
          </a:p>
          <a:p>
            <a:pPr marL="0" indent="0" algn="ctr">
              <a:buNone/>
            </a:pPr>
            <a:r>
              <a:rPr lang="tr-TR" b="1" dirty="0">
                <a:solidFill>
                  <a:srgbClr val="FF0000"/>
                </a:solidFill>
              </a:rPr>
              <a:t> çok teşekkürler….</a:t>
            </a:r>
          </a:p>
          <a:p>
            <a:pPr marL="0" indent="0" algn="ctr">
              <a:buNone/>
            </a:pP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0596009A-1711-4FFD-96C4-24A148D45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408" y="2916438"/>
            <a:ext cx="357187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4427" y="2250490"/>
            <a:ext cx="10178322" cy="359359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r-TR" altLang="tr-TR" sz="2400" dirty="0">
                <a:solidFill>
                  <a:srgbClr val="7030A0"/>
                </a:solidFill>
              </a:rPr>
              <a:t>Zamanın ne demek olduğunu,</a:t>
            </a:r>
          </a:p>
          <a:p>
            <a:pPr marL="0" indent="0">
              <a:buNone/>
            </a:pPr>
            <a:endParaRPr lang="tr-TR" altLang="tr-TR" sz="2400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tr-TR" altLang="tr-TR" sz="2400" dirty="0">
                <a:solidFill>
                  <a:srgbClr val="A50021"/>
                </a:solidFill>
              </a:rPr>
              <a:t>Zamanımızı nasıl doğru kullanabileceğimizi,</a:t>
            </a:r>
          </a:p>
          <a:p>
            <a:pPr marL="0" indent="0">
              <a:buNone/>
            </a:pPr>
            <a:endParaRPr lang="tr-TR" altLang="tr-TR" sz="2400" dirty="0">
              <a:solidFill>
                <a:srgbClr val="A50021"/>
              </a:solidFill>
            </a:endParaRPr>
          </a:p>
          <a:p>
            <a:pPr>
              <a:buFontTx/>
              <a:buChar char="-"/>
            </a:pPr>
            <a:r>
              <a:rPr lang="tr-TR" altLang="tr-TR" sz="2400" dirty="0" smtClean="0">
                <a:solidFill>
                  <a:srgbClr val="422C16"/>
                </a:solidFill>
              </a:rPr>
              <a:t>Zaman </a:t>
            </a:r>
            <a:r>
              <a:rPr lang="tr-TR" altLang="tr-TR" sz="2400" dirty="0">
                <a:solidFill>
                  <a:srgbClr val="422C16"/>
                </a:solidFill>
              </a:rPr>
              <a:t>tuzaklarının neler olduğunu öğreneceğiz</a:t>
            </a:r>
            <a:endParaRPr lang="tr-TR" sz="2400" dirty="0"/>
          </a:p>
        </p:txBody>
      </p:sp>
      <p:pic>
        <p:nvPicPr>
          <p:cNvPr id="5" name="Resim 4" descr="çizim içeren bir resim&#10;&#10;Açıklama otomatik olarak oluşturuldu">
            <a:extLst>
              <a:ext uri="{FF2B5EF4-FFF2-40B4-BE49-F238E27FC236}">
                <a16:creationId xmlns:a16="http://schemas.microsoft.com/office/drawing/2014/main" xmlns="" id="{48FD863A-379F-443C-AF14-AAB6C029E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954" y="1783063"/>
            <a:ext cx="3637254" cy="3188181"/>
          </a:xfrm>
          <a:prstGeom prst="rect">
            <a:avLst/>
          </a:prstGeom>
        </p:spPr>
      </p:pic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ED687D69-6C13-4AD4-9605-692CC8AC01F7}"/>
              </a:ext>
            </a:extLst>
          </p:cNvPr>
          <p:cNvSpPr/>
          <p:nvPr/>
        </p:nvSpPr>
        <p:spPr>
          <a:xfrm>
            <a:off x="351692" y="170869"/>
            <a:ext cx="112478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j-lt"/>
              </a:rPr>
              <a:t>BUGÜN </a:t>
            </a:r>
            <a:r>
              <a:rPr lang="tr-T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j-lt"/>
              </a:rPr>
              <a:t>NELER ÖĞRENECEĞİZ</a:t>
            </a:r>
            <a:r>
              <a:rPr lang="tr-T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j-lt"/>
              </a:rPr>
              <a:t>?</a:t>
            </a:r>
            <a:endParaRPr lang="tr-T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70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3189" y="452078"/>
            <a:ext cx="10703334" cy="1492132"/>
          </a:xfrm>
        </p:spPr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HAYDİ BİRBİRİMİZE </a:t>
            </a:r>
            <a:r>
              <a:rPr lang="tr-TR" dirty="0" smtClean="0">
                <a:solidFill>
                  <a:srgbClr val="C00000"/>
                </a:solidFill>
              </a:rPr>
              <a:t>SORALIM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2585" y="2034487"/>
            <a:ext cx="6365363" cy="4192835"/>
          </a:xfrm>
        </p:spPr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chemeClr val="tx1"/>
                </a:solidFill>
              </a:rPr>
              <a:t>Bakacağın bir saat olmadan zamanın geçtiğini nasıl anlarsın?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Arkadaşınla oynarken eve gitme zamanın geldiğini nasıl anlarsın?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Uyku zamanın geldiğini nasıl anlarsın?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Peki ders çalışırken mi zaman daha hızlı geçer yoksa bilgisayar oynarken mi?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Zamanımızın farkında olmak için nelerden yararlanırız?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9" name="Resim 8" descr="nesne, saat, adam içeren bir resim&#10;&#10;Açıklama otomatik olarak oluşturuldu">
            <a:extLst>
              <a:ext uri="{FF2B5EF4-FFF2-40B4-BE49-F238E27FC236}">
                <a16:creationId xmlns:a16="http://schemas.microsoft.com/office/drawing/2014/main" xmlns="" id="{9D427FBA-969F-4CFA-9F1D-329ECF9970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829" y="2449898"/>
            <a:ext cx="3604548" cy="336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6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8647" y="202081"/>
            <a:ext cx="10178322" cy="673683"/>
          </a:xfrm>
        </p:spPr>
        <p:txBody>
          <a:bodyPr>
            <a:normAutofit fontScale="90000"/>
          </a:bodyPr>
          <a:lstStyle/>
          <a:p>
            <a:r>
              <a:rPr lang="tr-TR" altLang="tr-TR" dirty="0">
                <a:solidFill>
                  <a:srgbClr val="FF0000"/>
                </a:solidFill>
              </a:rPr>
              <a:t>Zaman Ne Demek?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2055" y="1025248"/>
            <a:ext cx="10908406" cy="12285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altLang="tr-TR" dirty="0">
                <a:solidFill>
                  <a:schemeClr val="tx1"/>
                </a:solidFill>
              </a:rPr>
              <a:t>Zaman, bize belli bir iş için verilen süre demektir. </a:t>
            </a:r>
            <a:endParaRPr lang="tr-TR" altLang="tr-T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altLang="tr-TR" dirty="0" smtClean="0">
                <a:solidFill>
                  <a:schemeClr val="tx1"/>
                </a:solidFill>
              </a:rPr>
              <a:t>Örneğin </a:t>
            </a:r>
            <a:r>
              <a:rPr lang="tr-TR" altLang="tr-TR" dirty="0">
                <a:solidFill>
                  <a:schemeClr val="tx1"/>
                </a:solidFill>
              </a:rPr>
              <a:t>bir ders 40 dakikadır. 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endParaRPr lang="tr-TR" altLang="tr-T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altLang="tr-TR" dirty="0" smtClean="0">
                <a:solidFill>
                  <a:schemeClr val="tx1"/>
                </a:solidFill>
              </a:rPr>
              <a:t>Ailen </a:t>
            </a:r>
            <a:r>
              <a:rPr lang="tr-TR" altLang="tr-TR" dirty="0">
                <a:solidFill>
                  <a:schemeClr val="tx1"/>
                </a:solidFill>
              </a:rPr>
              <a:t>sana “bilgisayarla yalnızca 15 dakika oynayabilirsin” derse, bilgisayar ile oynamak için 15 tane </a:t>
            </a:r>
            <a:r>
              <a:rPr lang="tr-TR" altLang="tr-TR" dirty="0" smtClean="0">
                <a:solidFill>
                  <a:schemeClr val="tx1"/>
                </a:solidFill>
              </a:rPr>
              <a:t>60 saniyen </a:t>
            </a:r>
            <a:r>
              <a:rPr lang="tr-TR" altLang="tr-TR" dirty="0">
                <a:solidFill>
                  <a:schemeClr val="tx1"/>
                </a:solidFill>
              </a:rPr>
              <a:t>var demektir. </a:t>
            </a:r>
          </a:p>
          <a:p>
            <a:endParaRPr lang="tr-TR" altLang="tr-TR" dirty="0">
              <a:solidFill>
                <a:srgbClr val="A50021"/>
              </a:solidFill>
            </a:endParaRPr>
          </a:p>
          <a:p>
            <a:endParaRPr lang="tr-TR" dirty="0"/>
          </a:p>
          <a:p>
            <a:pPr>
              <a:buNone/>
            </a:pPr>
            <a:endParaRPr lang="tr-TR" altLang="tr-TR" dirty="0"/>
          </a:p>
        </p:txBody>
      </p:sp>
      <p:pic>
        <p:nvPicPr>
          <p:cNvPr id="5" name="Resim 4" descr="saat, iç mekan, kişi, nesne içeren bir resim&#10;&#10;Açıklama otomatik olarak oluşturuldu">
            <a:extLst>
              <a:ext uri="{FF2B5EF4-FFF2-40B4-BE49-F238E27FC236}">
                <a16:creationId xmlns:a16="http://schemas.microsoft.com/office/drawing/2014/main" xmlns="" id="{6DF097F6-7910-4046-A37D-1F26F3331D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55" y="2641107"/>
            <a:ext cx="9853473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9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1530" y="838941"/>
            <a:ext cx="10178322" cy="5523222"/>
          </a:xfrm>
        </p:spPr>
        <p:txBody>
          <a:bodyPr>
            <a:noAutofit/>
          </a:bodyPr>
          <a:lstStyle/>
          <a:p>
            <a:r>
              <a:rPr lang="tr-TR" b="1" dirty="0"/>
              <a:t>Peki  sence zaman neye benzer?</a:t>
            </a:r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endParaRPr lang="tr-TR" b="1" dirty="0"/>
          </a:p>
          <a:p>
            <a:r>
              <a:rPr lang="tr-TR" b="1" dirty="0"/>
              <a:t>Filmlerde zamanı geriye alırlar. Peki gerçek hayatta zamanı geri almak mümkün mü </a:t>
            </a:r>
            <a:r>
              <a:rPr lang="tr-TR" b="1" dirty="0" smtClean="0"/>
              <a:t>?</a:t>
            </a:r>
            <a:endParaRPr lang="tr-TR" b="1" dirty="0"/>
          </a:p>
          <a:p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endParaRPr lang="tr-TR" b="1" dirty="0"/>
          </a:p>
          <a:p>
            <a:r>
              <a:rPr lang="tr-TR" b="1" dirty="0"/>
              <a:t>Zamanı saklaman, biriktirmen, depolaman mümkün mü dür?</a:t>
            </a:r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358" y="0"/>
            <a:ext cx="2868440" cy="346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4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257453"/>
            <a:ext cx="10178322" cy="5622140"/>
          </a:xfrm>
        </p:spPr>
        <p:txBody>
          <a:bodyPr/>
          <a:lstStyle/>
          <a:p>
            <a:pPr marL="1828800" lvl="4" indent="0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       ZAMAN</a:t>
            </a:r>
            <a:endParaRPr lang="tr-TR" sz="2800" b="1" dirty="0">
              <a:solidFill>
                <a:srgbClr val="FF0000"/>
              </a:solidFill>
            </a:endParaRPr>
          </a:p>
          <a:p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Yerine konulması,</a:t>
            </a:r>
          </a:p>
          <a:p>
            <a:endParaRPr lang="tr-TR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Geri döndürülmesi,</a:t>
            </a:r>
          </a:p>
          <a:p>
            <a:endParaRPr lang="tr-TR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Yenilenmesi,</a:t>
            </a:r>
          </a:p>
          <a:p>
            <a:endParaRPr lang="tr-TR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Devredilmesi,</a:t>
            </a:r>
          </a:p>
          <a:p>
            <a:endParaRPr lang="tr-TR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Depolanması,</a:t>
            </a:r>
          </a:p>
          <a:p>
            <a:endParaRPr lang="tr-TR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Satın alınması MÜMKÜN OLMAYAN BİR KAVRAMDIR.</a:t>
            </a:r>
          </a:p>
          <a:p>
            <a:endParaRPr lang="tr-TR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9ECE2ECF-65AD-477B-B01D-28580C08E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131208"/>
            <a:ext cx="487680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0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ZAMAN TUZAKLARI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3305" y="1327212"/>
            <a:ext cx="10178322" cy="3593591"/>
          </a:xfrm>
        </p:spPr>
        <p:txBody>
          <a:bodyPr/>
          <a:lstStyle/>
          <a:p>
            <a:pPr marL="457200" lvl="1" indent="0">
              <a:buNone/>
            </a:pPr>
            <a:r>
              <a:rPr lang="tr-TR" dirty="0"/>
              <a:t>Zaman tuzağı dediğimizde aklına ne geliyor?</a:t>
            </a:r>
          </a:p>
          <a:p>
            <a:pPr marL="457200" lvl="1" indent="0">
              <a:buNone/>
            </a:pPr>
            <a:endParaRPr lang="tr-TR" dirty="0"/>
          </a:p>
          <a:p>
            <a:pPr marL="457200" lvl="1" indent="0">
              <a:buNone/>
            </a:pPr>
            <a:r>
              <a:rPr lang="tr-TR" dirty="0"/>
              <a:t>Zaman tuzakları neler olabilir?</a:t>
            </a:r>
          </a:p>
          <a:p>
            <a:pPr marL="457200" lvl="1" indent="0">
              <a:buNone/>
            </a:pPr>
            <a:endParaRPr lang="tr-TR" dirty="0"/>
          </a:p>
          <a:p>
            <a:pPr marL="457200" lvl="1" indent="0">
              <a:buNone/>
            </a:pPr>
            <a:r>
              <a:rPr lang="tr-TR" dirty="0"/>
              <a:t>Zaman tuzaklarından kurtulmamız mümkün olabilir mi?</a:t>
            </a:r>
          </a:p>
        </p:txBody>
      </p:sp>
      <p:pic>
        <p:nvPicPr>
          <p:cNvPr id="5" name="Resim 4" descr="nesne, bilgisayar, iç mekan, dizüstü içeren bir resim&#10;&#10;Açıklama otomatik olarak oluşturuldu">
            <a:extLst>
              <a:ext uri="{FF2B5EF4-FFF2-40B4-BE49-F238E27FC236}">
                <a16:creationId xmlns:a16="http://schemas.microsoft.com/office/drawing/2014/main" xmlns="" id="{34F509B5-8221-439A-8C01-4A0C6A9D98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296" y="3981450"/>
            <a:ext cx="5510865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9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ZAMAN TUZAKLARINI BİRLİKTE ÖĞRENELİM.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216662" cy="348492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tr-TR" altLang="tr-TR" dirty="0"/>
              <a:t>- Bilgisayar, cep telefonu, tablet, başka oyuncaklar… Bunların hepsi zamanını çalabilir. </a:t>
            </a:r>
          </a:p>
          <a:p>
            <a:pPr>
              <a:buFontTx/>
              <a:buNone/>
            </a:pPr>
            <a:r>
              <a:rPr lang="tr-TR" altLang="tr-TR" dirty="0"/>
              <a:t>-Zaman tuzağına düşmemek için </a:t>
            </a:r>
            <a:r>
              <a:rPr lang="tr-TR" altLang="tr-TR" dirty="0" err="1"/>
              <a:t>tablet,telefon,bilgisayar</a:t>
            </a:r>
            <a:r>
              <a:rPr lang="tr-TR" altLang="tr-TR" dirty="0"/>
              <a:t> </a:t>
            </a:r>
            <a:r>
              <a:rPr lang="tr-TR" altLang="tr-TR" dirty="0" err="1"/>
              <a:t>kullanımını,tv</a:t>
            </a:r>
            <a:r>
              <a:rPr lang="tr-TR" altLang="tr-TR" dirty="0"/>
              <a:t> izleme süresini belirlemeli ve o süre bitince hemen kapatmalısın.</a:t>
            </a:r>
          </a:p>
          <a:p>
            <a:pPr>
              <a:buFontTx/>
              <a:buNone/>
            </a:pPr>
            <a:r>
              <a:rPr lang="tr-TR" altLang="tr-TR" dirty="0"/>
              <a:t>-Belki sürenin nasıl geçtiğini anlayamayacaksın yada önceliklerini planlamakta zorlanacaksın.</a:t>
            </a:r>
          </a:p>
          <a:p>
            <a:pPr>
              <a:buFontTx/>
              <a:buNone/>
            </a:pPr>
            <a:r>
              <a:rPr lang="tr-TR" altLang="tr-TR" dirty="0"/>
              <a:t>-O zaman ailenden ya da rehber öğretmeninden yardım alabilirsin.</a:t>
            </a:r>
          </a:p>
          <a:p>
            <a:pPr>
              <a:buFontTx/>
              <a:buNone/>
            </a:pPr>
            <a:endParaRPr lang="tr-TR" dirty="0"/>
          </a:p>
        </p:txBody>
      </p:sp>
      <p:pic>
        <p:nvPicPr>
          <p:cNvPr id="4" name="3 Resim" descr="C:\Users\Mavi\Documents\001  ...   Erhan Belgeler\oo10 ..  TEOG Proje 10.03.2016\TEOG_Modül_0_Dökümann\Görseller\fomo-hastalığı-300x18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6461" y="5064360"/>
            <a:ext cx="4048755" cy="17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683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1678" y="574431"/>
            <a:ext cx="8923953" cy="1195754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Hayır </a:t>
            </a:r>
            <a:r>
              <a:rPr lang="tr-TR" dirty="0">
                <a:solidFill>
                  <a:srgbClr val="FF0000"/>
                </a:solidFill>
              </a:rPr>
              <a:t>diyememek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FF0000"/>
                </a:solidFill>
              </a:rPr>
              <a:t>Bazen “hayır” diyebilmelisin. </a:t>
            </a:r>
            <a:r>
              <a:rPr lang="tr-TR" altLang="tr-TR" dirty="0"/>
              <a:t>Örneğin ödevinin başına oturman gereken zamanda arkadaşın seni dışarı çağırıyorsa ne yaparsın?</a:t>
            </a:r>
            <a:endParaRPr lang="tr-TR" alt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  <p:pic>
        <p:nvPicPr>
          <p:cNvPr id="5" name="Resim 4" descr="çizim içeren bir resim&#10;&#10;Açıklama otomatik olarak oluşturuldu">
            <a:extLst>
              <a:ext uri="{FF2B5EF4-FFF2-40B4-BE49-F238E27FC236}">
                <a16:creationId xmlns:a16="http://schemas.microsoft.com/office/drawing/2014/main" xmlns="" id="{92C1AE80-6B50-4E4F-8C1B-10C5CCB18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558" y="3349101"/>
            <a:ext cx="4696057" cy="338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00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1035</TotalTime>
  <Words>619</Words>
  <Application>Microsoft Office PowerPoint</Application>
  <PresentationFormat>Geniş ekran</PresentationFormat>
  <Paragraphs>111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Cambria Math</vt:lpstr>
      <vt:lpstr>DJB Chalk It Up</vt:lpstr>
      <vt:lpstr>Gill Sans MT</vt:lpstr>
      <vt:lpstr>Rozet</vt:lpstr>
      <vt:lpstr>ZAMAN YÖNETİMİ</vt:lpstr>
      <vt:lpstr>PowerPoint Sunusu</vt:lpstr>
      <vt:lpstr>HAYDİ BİRBİRİMİZE SORALIM</vt:lpstr>
      <vt:lpstr>Zaman Ne Demek?</vt:lpstr>
      <vt:lpstr>PowerPoint Sunusu</vt:lpstr>
      <vt:lpstr>PowerPoint Sunusu</vt:lpstr>
      <vt:lpstr>ZAMAN TUZAKLARI</vt:lpstr>
      <vt:lpstr>ZAMAN TUZAKLARINI BİRLİKTE ÖĞRENELİM.</vt:lpstr>
      <vt:lpstr>Hayır diyememek</vt:lpstr>
      <vt:lpstr>PowerPoint Sunusu</vt:lpstr>
      <vt:lpstr>Önceliklerini belirleyememekte bir zaman tuzağıdır.</vt:lpstr>
      <vt:lpstr>PowerPoint Sunusu</vt:lpstr>
      <vt:lpstr>ERTELEME ALIŞKANLIĞIN VARMI? BİLİYOR MUSUN EN TEHİKELİ ZAMAN TUZAKLARDAN BİRİDE ERTELEMEK</vt:lpstr>
      <vt:lpstr>Bugünün işini yarına bırakma. </vt:lpstr>
      <vt:lpstr>PowerPoint Sunusu</vt:lpstr>
      <vt:lpstr>ZAMAN EN DEĞERLİ ARMAĞAN</vt:lpstr>
      <vt:lpstr>PowerPoint Sunusu</vt:lpstr>
    </vt:vector>
  </TitlesOfParts>
  <Company>NouS/TncTR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ZAMAN YÖNETİMİ</dc:title>
  <dc:creator>Ram</dc:creator>
  <cp:lastModifiedBy>Microsoft hesabı</cp:lastModifiedBy>
  <cp:revision>28</cp:revision>
  <dcterms:created xsi:type="dcterms:W3CDTF">2020-11-06T20:44:44Z</dcterms:created>
  <dcterms:modified xsi:type="dcterms:W3CDTF">2020-11-23T10:43:25Z</dcterms:modified>
</cp:coreProperties>
</file>