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03BB0DB7-0330-40D3-911A-72227A8C914D}" type="datetimeFigureOut">
              <a:rPr lang="tr-TR" smtClean="0"/>
              <a:t>25.11.2020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9C10ECC-7EEC-4724-851C-88CBDCB02840}"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95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BB0DB7-0330-40D3-911A-72227A8C914D}" type="datetimeFigureOut">
              <a:rPr lang="tr-TR" smtClean="0"/>
              <a:t>25.11.2020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9C10ECC-7EEC-4724-851C-88CBDCB02840}" type="slidenum">
              <a:rPr lang="tr-TR" smtClean="0"/>
              <a:t>‹#›</a:t>
            </a:fld>
            <a:endParaRPr lang="tr-TR"/>
          </a:p>
        </p:txBody>
      </p:sp>
    </p:spTree>
    <p:extLst>
      <p:ext uri="{BB962C8B-B14F-4D97-AF65-F5344CB8AC3E}">
        <p14:creationId xmlns:p14="http://schemas.microsoft.com/office/powerpoint/2010/main" val="11569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BB0DB7-0330-40D3-911A-72227A8C914D}" type="datetimeFigureOut">
              <a:rPr lang="tr-TR" smtClean="0"/>
              <a:t>25.11.2020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9C10ECC-7EEC-4724-851C-88CBDCB02840}" type="slidenum">
              <a:rPr lang="tr-TR" smtClean="0"/>
              <a:t>‹#›</a:t>
            </a:fld>
            <a:endParaRPr lang="tr-TR"/>
          </a:p>
        </p:txBody>
      </p:sp>
    </p:spTree>
    <p:extLst>
      <p:ext uri="{BB962C8B-B14F-4D97-AF65-F5344CB8AC3E}">
        <p14:creationId xmlns:p14="http://schemas.microsoft.com/office/powerpoint/2010/main" val="72418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BB0DB7-0330-40D3-911A-72227A8C914D}" type="datetimeFigureOut">
              <a:rPr lang="tr-TR" smtClean="0"/>
              <a:t>25.11.2020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9C10ECC-7EEC-4724-851C-88CBDCB02840}" type="slidenum">
              <a:rPr lang="tr-TR" smtClean="0"/>
              <a:t>‹#›</a:t>
            </a:fld>
            <a:endParaRPr lang="tr-TR"/>
          </a:p>
        </p:txBody>
      </p:sp>
    </p:spTree>
    <p:extLst>
      <p:ext uri="{BB962C8B-B14F-4D97-AF65-F5344CB8AC3E}">
        <p14:creationId xmlns:p14="http://schemas.microsoft.com/office/powerpoint/2010/main" val="176918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3BB0DB7-0330-40D3-911A-72227A8C914D}" type="datetimeFigureOut">
              <a:rPr lang="tr-TR" smtClean="0"/>
              <a:t>25.11.2020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9C10ECC-7EEC-4724-851C-88CBDCB02840}"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7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3BB0DB7-0330-40D3-911A-72227A8C914D}" type="datetimeFigureOut">
              <a:rPr lang="tr-TR" smtClean="0"/>
              <a:t>25.11.2020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9C10ECC-7EEC-4724-851C-88CBDCB02840}" type="slidenum">
              <a:rPr lang="tr-TR" smtClean="0"/>
              <a:t>‹#›</a:t>
            </a:fld>
            <a:endParaRPr lang="tr-TR"/>
          </a:p>
        </p:txBody>
      </p:sp>
    </p:spTree>
    <p:extLst>
      <p:ext uri="{BB962C8B-B14F-4D97-AF65-F5344CB8AC3E}">
        <p14:creationId xmlns:p14="http://schemas.microsoft.com/office/powerpoint/2010/main" val="119256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3BB0DB7-0330-40D3-911A-72227A8C914D}" type="datetimeFigureOut">
              <a:rPr lang="tr-TR" smtClean="0"/>
              <a:t>25.11.2020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9C10ECC-7EEC-4724-851C-88CBDCB02840}" type="slidenum">
              <a:rPr lang="tr-TR" smtClean="0"/>
              <a:t>‹#›</a:t>
            </a:fld>
            <a:endParaRPr lang="tr-TR"/>
          </a:p>
        </p:txBody>
      </p:sp>
    </p:spTree>
    <p:extLst>
      <p:ext uri="{BB962C8B-B14F-4D97-AF65-F5344CB8AC3E}">
        <p14:creationId xmlns:p14="http://schemas.microsoft.com/office/powerpoint/2010/main" val="67504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3BB0DB7-0330-40D3-911A-72227A8C914D}" type="datetimeFigureOut">
              <a:rPr lang="tr-TR" smtClean="0"/>
              <a:t>25.11.2020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9C10ECC-7EEC-4724-851C-88CBDCB02840}" type="slidenum">
              <a:rPr lang="tr-TR" smtClean="0"/>
              <a:t>‹#›</a:t>
            </a:fld>
            <a:endParaRPr lang="tr-TR"/>
          </a:p>
        </p:txBody>
      </p:sp>
    </p:spTree>
    <p:extLst>
      <p:ext uri="{BB962C8B-B14F-4D97-AF65-F5344CB8AC3E}">
        <p14:creationId xmlns:p14="http://schemas.microsoft.com/office/powerpoint/2010/main" val="49612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BB0DB7-0330-40D3-911A-72227A8C914D}" type="datetimeFigureOut">
              <a:rPr lang="tr-TR" smtClean="0"/>
              <a:t>25.11.2020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49C10ECC-7EEC-4724-851C-88CBDCB02840}" type="slidenum">
              <a:rPr lang="tr-TR" smtClean="0"/>
              <a:t>‹#›</a:t>
            </a:fld>
            <a:endParaRPr lang="tr-TR"/>
          </a:p>
        </p:txBody>
      </p:sp>
    </p:spTree>
    <p:extLst>
      <p:ext uri="{BB962C8B-B14F-4D97-AF65-F5344CB8AC3E}">
        <p14:creationId xmlns:p14="http://schemas.microsoft.com/office/powerpoint/2010/main" val="114426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3BB0DB7-0330-40D3-911A-72227A8C914D}" type="datetimeFigureOut">
              <a:rPr lang="tr-TR" smtClean="0"/>
              <a:t>25.11.2020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9C10ECC-7EEC-4724-851C-88CBDCB02840}" type="slidenum">
              <a:rPr lang="tr-TR" smtClean="0"/>
              <a:t>‹#›</a:t>
            </a:fld>
            <a:endParaRPr lang="tr-TR"/>
          </a:p>
        </p:txBody>
      </p:sp>
    </p:spTree>
    <p:extLst>
      <p:ext uri="{BB962C8B-B14F-4D97-AF65-F5344CB8AC3E}">
        <p14:creationId xmlns:p14="http://schemas.microsoft.com/office/powerpoint/2010/main" val="197862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3BB0DB7-0330-40D3-911A-72227A8C914D}" type="datetimeFigureOut">
              <a:rPr lang="tr-TR" smtClean="0"/>
              <a:t>25.11.2020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9C10ECC-7EEC-4724-851C-88CBDCB02840}" type="slidenum">
              <a:rPr lang="tr-TR" smtClean="0"/>
              <a:t>‹#›</a:t>
            </a:fld>
            <a:endParaRPr lang="tr-TR"/>
          </a:p>
        </p:txBody>
      </p:sp>
    </p:spTree>
    <p:extLst>
      <p:ext uri="{BB962C8B-B14F-4D97-AF65-F5344CB8AC3E}">
        <p14:creationId xmlns:p14="http://schemas.microsoft.com/office/powerpoint/2010/main" val="78348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3BB0DB7-0330-40D3-911A-72227A8C914D}" type="datetimeFigureOut">
              <a:rPr lang="tr-TR" smtClean="0"/>
              <a:t>25.11.2020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9C10ECC-7EEC-4724-851C-88CBDCB02840}"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86632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dirty="0" err="1" smtClean="0">
                <a:latin typeface="+mn-lt"/>
              </a:rPr>
              <a:t>Yetenek,mesleki</a:t>
            </a:r>
            <a:r>
              <a:rPr lang="tr-TR" dirty="0" smtClean="0">
                <a:latin typeface="+mn-lt"/>
              </a:rPr>
              <a:t> İlgi Ve Değerlerini Tanıma</a:t>
            </a:r>
            <a:endParaRPr lang="tr-TR" dirty="0">
              <a:latin typeface="+mn-lt"/>
            </a:endParaRPr>
          </a:p>
        </p:txBody>
      </p:sp>
      <p:sp>
        <p:nvSpPr>
          <p:cNvPr id="3" name="Alt Başlık 2"/>
          <p:cNvSpPr>
            <a:spLocks noGrp="1"/>
          </p:cNvSpPr>
          <p:nvPr>
            <p:ph type="subTitle" idx="1"/>
          </p:nvPr>
        </p:nvSpPr>
        <p:spPr>
          <a:xfrm>
            <a:off x="1201784" y="4325112"/>
            <a:ext cx="4650377" cy="382133"/>
          </a:xfrm>
        </p:spPr>
        <p:txBody>
          <a:bodyPr>
            <a:normAutofit fontScale="92500" lnSpcReduction="10000"/>
          </a:bodyPr>
          <a:lstStyle/>
          <a:p>
            <a:r>
              <a:rPr lang="tr-TR" dirty="0" smtClean="0"/>
              <a:t>Ortaokul</a:t>
            </a:r>
            <a:endParaRPr lang="tr-TR" dirty="0"/>
          </a:p>
        </p:txBody>
      </p:sp>
    </p:spTree>
    <p:extLst>
      <p:ext uri="{BB962C8B-B14F-4D97-AF65-F5344CB8AC3E}">
        <p14:creationId xmlns:p14="http://schemas.microsoft.com/office/powerpoint/2010/main" val="289921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YETENEK</a:t>
            </a:r>
            <a:endParaRPr lang="tr-TR" b="1" dirty="0"/>
          </a:p>
        </p:txBody>
      </p:sp>
      <p:sp>
        <p:nvSpPr>
          <p:cNvPr id="3" name="İçerik Yer Tutucusu 2"/>
          <p:cNvSpPr>
            <a:spLocks noGrp="1"/>
          </p:cNvSpPr>
          <p:nvPr>
            <p:ph idx="1"/>
          </p:nvPr>
        </p:nvSpPr>
        <p:spPr/>
        <p:txBody>
          <a:bodyPr/>
          <a:lstStyle/>
          <a:p>
            <a:r>
              <a:rPr lang="tr-TR" dirty="0"/>
              <a:t>Bir kimse bir mesleği veya ona hazırlayan bir eğitim programını seçerken, hangi yetenek türüne, ne derece sahip olduğunu düşünmeli ve en çok sahip olduğu yeteneğini kullanabileceği çalışma alanını araştırmalıdır. </a:t>
            </a:r>
            <a:endParaRPr lang="tr-TR" dirty="0" smtClean="0"/>
          </a:p>
          <a:p>
            <a:r>
              <a:rPr lang="tr-TR" dirty="0"/>
              <a:t>meslek seçme durumunda olan bir kişi; güçlü ve zayıf olduğu alanları dikkate </a:t>
            </a:r>
            <a:r>
              <a:rPr lang="tr-TR" dirty="0" smtClean="0"/>
              <a:t>almalı.</a:t>
            </a:r>
            <a:endParaRPr lang="tr-TR" dirty="0"/>
          </a:p>
        </p:txBody>
      </p:sp>
      <p:pic>
        <p:nvPicPr>
          <p:cNvPr id="1026" name="Picture 2" descr="https://img2.pngindir.com/20180324/oyq/kisspng-business-human-resources-recruitment-management-sk-magnet-5ab63069879157.71526663152188938555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131" y="3265714"/>
            <a:ext cx="4924697"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526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SÖZEL YETENEK</a:t>
            </a:r>
            <a:endParaRPr lang="tr-TR" dirty="0"/>
          </a:p>
        </p:txBody>
      </p:sp>
      <p:sp>
        <p:nvSpPr>
          <p:cNvPr id="3" name="İçerik Yer Tutucusu 2"/>
          <p:cNvSpPr>
            <a:spLocks noGrp="1"/>
          </p:cNvSpPr>
          <p:nvPr>
            <p:ph idx="1"/>
          </p:nvPr>
        </p:nvSpPr>
        <p:spPr>
          <a:xfrm>
            <a:off x="838200" y="1825625"/>
            <a:ext cx="10515600" cy="2811689"/>
          </a:xfrm>
        </p:spPr>
        <p:txBody>
          <a:bodyPr/>
          <a:lstStyle/>
          <a:p>
            <a:r>
              <a:rPr lang="en-US" dirty="0" smtClean="0"/>
              <a:t>Sözcüklerle </a:t>
            </a:r>
            <a:r>
              <a:rPr lang="en-US" dirty="0" err="1" smtClean="0"/>
              <a:t>ifade</a:t>
            </a:r>
            <a:r>
              <a:rPr lang="en-US" dirty="0" smtClean="0"/>
              <a:t> </a:t>
            </a:r>
            <a:r>
              <a:rPr lang="en-US" dirty="0" err="1" smtClean="0"/>
              <a:t>edilmiş</a:t>
            </a:r>
            <a:r>
              <a:rPr lang="en-US" dirty="0" smtClean="0"/>
              <a:t> </a:t>
            </a:r>
            <a:r>
              <a:rPr lang="en-US" dirty="0" err="1" smtClean="0"/>
              <a:t>kavramları</a:t>
            </a:r>
            <a:r>
              <a:rPr lang="en-US" dirty="0" smtClean="0"/>
              <a:t> </a:t>
            </a:r>
            <a:r>
              <a:rPr lang="en-US" dirty="0" err="1" smtClean="0"/>
              <a:t>öğrenebilme</a:t>
            </a:r>
            <a:r>
              <a:rPr lang="en-US" dirty="0" smtClean="0"/>
              <a:t>, </a:t>
            </a:r>
            <a:r>
              <a:rPr lang="en-US" dirty="0" err="1" smtClean="0"/>
              <a:t>sorunları</a:t>
            </a:r>
            <a:r>
              <a:rPr lang="en-US" dirty="0" smtClean="0"/>
              <a:t> </a:t>
            </a:r>
            <a:r>
              <a:rPr lang="en-US" dirty="0" err="1" smtClean="0"/>
              <a:t>algılayıp</a:t>
            </a:r>
            <a:r>
              <a:rPr lang="en-US" dirty="0" smtClean="0"/>
              <a:t> </a:t>
            </a:r>
            <a:r>
              <a:rPr lang="en-US" dirty="0" err="1" smtClean="0"/>
              <a:t>çözebilme</a:t>
            </a:r>
            <a:r>
              <a:rPr lang="en-US" dirty="0" smtClean="0"/>
              <a:t> </a:t>
            </a:r>
            <a:r>
              <a:rPr lang="en-US" dirty="0" err="1" smtClean="0"/>
              <a:t>ve</a:t>
            </a:r>
            <a:r>
              <a:rPr lang="en-US" dirty="0" smtClean="0"/>
              <a:t> </a:t>
            </a:r>
            <a:r>
              <a:rPr lang="en-US" dirty="0" err="1" smtClean="0"/>
              <a:t>düşünceleri</a:t>
            </a:r>
            <a:r>
              <a:rPr lang="en-US" dirty="0" smtClean="0"/>
              <a:t> </a:t>
            </a:r>
            <a:r>
              <a:rPr lang="en-US" dirty="0" err="1" smtClean="0"/>
              <a:t>doğru</a:t>
            </a:r>
            <a:r>
              <a:rPr lang="en-US" dirty="0" smtClean="0"/>
              <a:t>,  </a:t>
            </a:r>
            <a:r>
              <a:rPr lang="en-US" dirty="0" err="1" smtClean="0"/>
              <a:t>açık</a:t>
            </a:r>
            <a:r>
              <a:rPr lang="en-US" dirty="0" smtClean="0"/>
              <a:t> </a:t>
            </a:r>
            <a:r>
              <a:rPr lang="en-US" dirty="0" err="1" smtClean="0"/>
              <a:t>bir</a:t>
            </a:r>
            <a:r>
              <a:rPr lang="en-US" dirty="0" smtClean="0"/>
              <a:t> </a:t>
            </a:r>
            <a:r>
              <a:rPr lang="en-US" dirty="0" err="1" smtClean="0"/>
              <a:t>biçimde</a:t>
            </a:r>
            <a:r>
              <a:rPr lang="en-US" dirty="0" smtClean="0"/>
              <a:t> </a:t>
            </a:r>
            <a:r>
              <a:rPr lang="en-US" dirty="0" err="1" smtClean="0"/>
              <a:t>anlatabilme</a:t>
            </a:r>
            <a:r>
              <a:rPr lang="en-US" dirty="0" smtClean="0"/>
              <a:t> </a:t>
            </a:r>
            <a:r>
              <a:rPr lang="en-US" dirty="0" err="1" smtClean="0"/>
              <a:t>gücünü</a:t>
            </a:r>
            <a:r>
              <a:rPr lang="en-US" dirty="0" smtClean="0"/>
              <a:t> </a:t>
            </a:r>
            <a:r>
              <a:rPr lang="en-US" dirty="0" err="1" smtClean="0"/>
              <a:t>ifade</a:t>
            </a:r>
            <a:r>
              <a:rPr lang="en-US" dirty="0" smtClean="0"/>
              <a:t> </a:t>
            </a:r>
            <a:r>
              <a:rPr lang="en-US" dirty="0" err="1" smtClean="0"/>
              <a:t>eder</a:t>
            </a:r>
            <a:r>
              <a:rPr lang="en-US" dirty="0" smtClean="0"/>
              <a:t>. </a:t>
            </a:r>
            <a:r>
              <a:rPr lang="en-US" dirty="0" err="1" smtClean="0"/>
              <a:t>Sözel</a:t>
            </a:r>
            <a:r>
              <a:rPr lang="en-US" dirty="0" smtClean="0"/>
              <a:t> </a:t>
            </a:r>
            <a:r>
              <a:rPr lang="en-US" dirty="0" err="1" smtClean="0"/>
              <a:t>yetenek</a:t>
            </a:r>
            <a:r>
              <a:rPr lang="en-US" dirty="0" smtClean="0"/>
              <a:t> </a:t>
            </a:r>
            <a:r>
              <a:rPr lang="en-US" dirty="0" err="1" smtClean="0"/>
              <a:t>sosyal</a:t>
            </a:r>
            <a:r>
              <a:rPr lang="en-US" dirty="0" smtClean="0"/>
              <a:t> </a:t>
            </a:r>
            <a:r>
              <a:rPr lang="en-US" dirty="0" err="1" smtClean="0"/>
              <a:t>bilimlerde</a:t>
            </a:r>
            <a:r>
              <a:rPr lang="en-US" dirty="0" smtClean="0"/>
              <a:t> (</a:t>
            </a:r>
            <a:r>
              <a:rPr lang="en-US" dirty="0" err="1" smtClean="0"/>
              <a:t>Tarih</a:t>
            </a:r>
            <a:r>
              <a:rPr lang="en-US" dirty="0" smtClean="0"/>
              <a:t>, </a:t>
            </a:r>
            <a:r>
              <a:rPr lang="en-US" dirty="0" err="1" smtClean="0"/>
              <a:t>Coğrafya</a:t>
            </a:r>
            <a:r>
              <a:rPr lang="en-US" dirty="0" smtClean="0"/>
              <a:t>, </a:t>
            </a:r>
            <a:r>
              <a:rPr lang="en-US" dirty="0" err="1" smtClean="0"/>
              <a:t>Felsefe</a:t>
            </a:r>
            <a:r>
              <a:rPr lang="en-US" dirty="0" smtClean="0"/>
              <a:t>, </a:t>
            </a:r>
            <a:r>
              <a:rPr lang="en-US" dirty="0" err="1" smtClean="0"/>
              <a:t>Edebiyat</a:t>
            </a:r>
            <a:r>
              <a:rPr lang="en-US" dirty="0" smtClean="0"/>
              <a:t>, </a:t>
            </a:r>
            <a:r>
              <a:rPr lang="en-US" dirty="0" err="1" smtClean="0"/>
              <a:t>Sosyoloji</a:t>
            </a:r>
            <a:r>
              <a:rPr lang="en-US" dirty="0" smtClean="0"/>
              <a:t>, </a:t>
            </a:r>
            <a:r>
              <a:rPr lang="en-US" dirty="0" err="1" smtClean="0"/>
              <a:t>Psikoloji</a:t>
            </a:r>
            <a:r>
              <a:rPr lang="en-US" dirty="0" smtClean="0"/>
              <a:t>, </a:t>
            </a:r>
            <a:r>
              <a:rPr lang="en-US" dirty="0" err="1" smtClean="0"/>
              <a:t>Hukuk</a:t>
            </a:r>
            <a:r>
              <a:rPr lang="en-US" dirty="0" smtClean="0"/>
              <a:t>, </a:t>
            </a:r>
            <a:r>
              <a:rPr lang="en-US" dirty="0" err="1" smtClean="0"/>
              <a:t>Dil</a:t>
            </a:r>
            <a:r>
              <a:rPr lang="en-US" dirty="0" smtClean="0"/>
              <a:t> </a:t>
            </a:r>
            <a:r>
              <a:rPr lang="en-US" dirty="0" err="1" smtClean="0"/>
              <a:t>Bilimi</a:t>
            </a:r>
            <a:r>
              <a:rPr lang="en-US" dirty="0" smtClean="0"/>
              <a:t>, </a:t>
            </a:r>
            <a:r>
              <a:rPr lang="en-US" dirty="0" err="1" smtClean="0"/>
              <a:t>Halkla</a:t>
            </a:r>
            <a:r>
              <a:rPr lang="en-US" dirty="0" smtClean="0"/>
              <a:t> </a:t>
            </a:r>
            <a:r>
              <a:rPr lang="en-US" dirty="0" err="1" smtClean="0"/>
              <a:t>İlişkiler</a:t>
            </a:r>
            <a:r>
              <a:rPr lang="en-US" dirty="0" smtClean="0"/>
              <a:t>, Basın-</a:t>
            </a:r>
            <a:r>
              <a:rPr lang="en-US" dirty="0" err="1" smtClean="0"/>
              <a:t>yayın</a:t>
            </a:r>
            <a:r>
              <a:rPr lang="en-US" dirty="0" smtClean="0"/>
              <a:t> </a:t>
            </a:r>
            <a:r>
              <a:rPr lang="en-US" dirty="0" err="1" smtClean="0"/>
              <a:t>gibi</a:t>
            </a:r>
            <a:r>
              <a:rPr lang="en-US" dirty="0" smtClean="0"/>
              <a:t>) </a:t>
            </a:r>
            <a:r>
              <a:rPr lang="en-US" dirty="0" err="1" smtClean="0"/>
              <a:t>alanlarda</a:t>
            </a:r>
            <a:r>
              <a:rPr lang="en-US" dirty="0" smtClean="0"/>
              <a:t> </a:t>
            </a:r>
            <a:r>
              <a:rPr lang="en-US" dirty="0" err="1" smtClean="0"/>
              <a:t>gerekmektedir</a:t>
            </a:r>
            <a:r>
              <a:rPr lang="en-US" dirty="0" smtClean="0"/>
              <a:t>.</a:t>
            </a:r>
            <a:endParaRPr lang="tr-TR" dirty="0" smtClean="0"/>
          </a:p>
          <a:p>
            <a:endParaRPr lang="tr-TR" dirty="0"/>
          </a:p>
        </p:txBody>
      </p:sp>
      <p:pic>
        <p:nvPicPr>
          <p:cNvPr id="2050" name="Picture 2" descr="Zihinsel yetenek- Zeka - Genç Gelişim Kişisel Geliş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741" y="3077753"/>
            <a:ext cx="330517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097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SAYISAL YETENEK</a:t>
            </a:r>
            <a:endParaRPr lang="tr-TR" dirty="0"/>
          </a:p>
        </p:txBody>
      </p:sp>
      <p:sp>
        <p:nvSpPr>
          <p:cNvPr id="3" name="İçerik Yer Tutucusu 2"/>
          <p:cNvSpPr>
            <a:spLocks noGrp="1"/>
          </p:cNvSpPr>
          <p:nvPr>
            <p:ph idx="1"/>
          </p:nvPr>
        </p:nvSpPr>
        <p:spPr>
          <a:xfrm>
            <a:off x="838200" y="1825625"/>
            <a:ext cx="10515600" cy="2994569"/>
          </a:xfrm>
        </p:spPr>
        <p:txBody>
          <a:bodyPr/>
          <a:lstStyle/>
          <a:p>
            <a:r>
              <a:rPr lang="tr-TR" dirty="0" smtClean="0"/>
              <a:t>Sayılarla ifade edilen problemleri çözebilme, sayısal kavramları daha çabuk öğrenebilme ve sayılarla akıl yürütebilme gücünü gösterir. Bütün temel bilimlerde (Fizik, Kimya, Biyoloji, Matematik, Astronomi gibi) aynı zamanda Tıp, Veterinerlik gibi sağlık bilimleri ve mühendislik alanında başarı için gerekli bir yetenektir.</a:t>
            </a:r>
          </a:p>
          <a:p>
            <a:endParaRPr lang="tr-TR" dirty="0"/>
          </a:p>
        </p:txBody>
      </p:sp>
      <p:pic>
        <p:nvPicPr>
          <p:cNvPr id="3074" name="Picture 2" descr="10. Sınıf Matematik Konuları - Matematik Konu Listesi - Kund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0118" y="3262253"/>
            <a:ext cx="6231764" cy="311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215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ŞEKİL-UZAY İLİŞKİLERİ YETENEĞİ</a:t>
            </a:r>
            <a:endParaRPr lang="tr-TR" dirty="0"/>
          </a:p>
        </p:txBody>
      </p:sp>
      <p:sp>
        <p:nvSpPr>
          <p:cNvPr id="3" name="İçerik Yer Tutucusu 2"/>
          <p:cNvSpPr>
            <a:spLocks noGrp="1"/>
          </p:cNvSpPr>
          <p:nvPr>
            <p:ph idx="1"/>
          </p:nvPr>
        </p:nvSpPr>
        <p:spPr>
          <a:xfrm>
            <a:off x="838200" y="1825625"/>
            <a:ext cx="10515600" cy="2694124"/>
          </a:xfrm>
        </p:spPr>
        <p:txBody>
          <a:bodyPr/>
          <a:lstStyle/>
          <a:p>
            <a:r>
              <a:rPr lang="tr-TR" dirty="0" smtClean="0"/>
              <a:t>Şekiller arasındaki benzerlik ve farklılıkları şekillerdeki değişimin temelindeki ilkeyi algılayabilme, düzlem üzerinde çizilmiş bir cismi üç boyutlu görebilme gücünü ifade eder. bu yetenek İnşaat, Makine, Harita Mühendisliği, Mimarlık, Diş Hekimliği, Ressamlık, </a:t>
            </a:r>
            <a:r>
              <a:rPr lang="tr-TR" dirty="0" err="1" smtClean="0"/>
              <a:t>Heykeltraşlık</a:t>
            </a:r>
            <a:r>
              <a:rPr lang="tr-TR" dirty="0" smtClean="0"/>
              <a:t> </a:t>
            </a:r>
            <a:r>
              <a:rPr lang="tr-TR" dirty="0" smtClean="0"/>
              <a:t>gibi alanlarda başarı için gereklidir.</a:t>
            </a:r>
          </a:p>
          <a:p>
            <a:endParaRPr lang="tr-TR" dirty="0"/>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5098" y1="15736" x2="45098" y2="15736"/>
                      </a14:backgroundRemoval>
                    </a14:imgEffect>
                  </a14:imgLayer>
                </a14:imgProps>
              </a:ext>
            </a:extLst>
          </a:blip>
          <a:stretch>
            <a:fillRect/>
          </a:stretch>
        </p:blipFill>
        <p:spPr>
          <a:xfrm>
            <a:off x="4108361" y="3296990"/>
            <a:ext cx="4119771" cy="3182725"/>
          </a:xfrm>
          <a:prstGeom prst="rect">
            <a:avLst/>
          </a:prstGeom>
        </p:spPr>
      </p:pic>
    </p:spTree>
    <p:extLst>
      <p:ext uri="{BB962C8B-B14F-4D97-AF65-F5344CB8AC3E}">
        <p14:creationId xmlns:p14="http://schemas.microsoft.com/office/powerpoint/2010/main" val="2083245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İLGİ</a:t>
            </a:r>
            <a:endParaRPr lang="tr-TR" dirty="0"/>
          </a:p>
        </p:txBody>
      </p:sp>
      <p:sp>
        <p:nvSpPr>
          <p:cNvPr id="3" name="İçerik Yer Tutucusu 2"/>
          <p:cNvSpPr>
            <a:spLocks noGrp="1"/>
          </p:cNvSpPr>
          <p:nvPr>
            <p:ph idx="1"/>
          </p:nvPr>
        </p:nvSpPr>
        <p:spPr/>
        <p:txBody>
          <a:bodyPr>
            <a:normAutofit/>
          </a:bodyPr>
          <a:lstStyle/>
          <a:p>
            <a:r>
              <a:rPr lang="tr-TR" dirty="0"/>
              <a:t>Bir kişi; herhangi bir zorlama altında olmadan ya da bir ödül beklemeden kendiliğinden bazı çalışmalar yapıyor ve bundan doyum sağlıyorsa ,bu kişinin o tür çalışmalara karşı ilgisi olduğu söylenilebilir. Bazı kişiler; arkadaş edinmek, çevrelerinde tanınmak için çeşitli faaliyetlerde bulunabilirler. Ancak, bu gerçek ilgiyi yansıtmayabilir ve bu tür eğilimler genellikle geçicidirler. Örneğin: Müzikle ilgilenen her gencin müziğe ilgisi olduğu söylenemez, boş vakitlerinde bir müzik aleti çalmaya çalışan kısıtlı harçlığını </a:t>
            </a:r>
            <a:r>
              <a:rPr lang="tr-TR" dirty="0" smtClean="0"/>
              <a:t>müzik aleti </a:t>
            </a:r>
            <a:r>
              <a:rPr lang="tr-TR" dirty="0"/>
              <a:t>almaya ve konserlere gitmeye ayıran bir kişinin müziğe ilgisi </a:t>
            </a:r>
            <a:r>
              <a:rPr lang="tr-TR" dirty="0" smtClean="0"/>
              <a:t>olduğu söylenebilir</a:t>
            </a:r>
            <a:r>
              <a:rPr lang="tr-TR" dirty="0"/>
              <a:t>.</a:t>
            </a:r>
          </a:p>
        </p:txBody>
      </p:sp>
      <p:pic>
        <p:nvPicPr>
          <p:cNvPr id="4098" name="Picture 2" descr="Müzik Aleti Çalmak Çocukların Beyin Gelişimini Etkiliyor! | BilimFili.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105" y="3984687"/>
            <a:ext cx="4736609" cy="240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343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8" descr="C:\Users\SNN\Desktop\resimler\1163909_80979652.jpg"/>
          <p:cNvPicPr>
            <a:picLocks noChangeAspect="1" noChangeArrowheads="1"/>
          </p:cNvPicPr>
          <p:nvPr/>
        </p:nvPicPr>
        <p:blipFill>
          <a:blip r:embed="rId2" cstate="print"/>
          <a:srcRect/>
          <a:stretch>
            <a:fillRect/>
          </a:stretch>
        </p:blipFill>
        <p:spPr bwMode="auto">
          <a:xfrm>
            <a:off x="7585656" y="522514"/>
            <a:ext cx="3928056" cy="5544616"/>
          </a:xfrm>
          <a:prstGeom prst="rect">
            <a:avLst/>
          </a:prstGeom>
          <a:ln>
            <a:noFill/>
          </a:ln>
          <a:effectLst>
            <a:softEdge rad="112500"/>
          </a:effectLst>
        </p:spPr>
      </p:pic>
      <p:sp>
        <p:nvSpPr>
          <p:cNvPr id="2" name="Metin kutusu 1"/>
          <p:cNvSpPr txBox="1"/>
          <p:nvPr/>
        </p:nvSpPr>
        <p:spPr>
          <a:xfrm>
            <a:off x="504560" y="646553"/>
            <a:ext cx="6604578" cy="954107"/>
          </a:xfrm>
          <a:prstGeom prst="rect">
            <a:avLst/>
          </a:prstGeom>
          <a:noFill/>
        </p:spPr>
        <p:txBody>
          <a:bodyPr wrap="square" rtlCol="0">
            <a:spAutoFit/>
          </a:bodyPr>
          <a:lstStyle/>
          <a:p>
            <a:r>
              <a:rPr lang="tr-TR" sz="2800" dirty="0" smtClean="0"/>
              <a:t>Hayatındaki tüm seçimler senin tercihin olacak, sonuçlarına sen katlanacaksın.</a:t>
            </a:r>
          </a:p>
        </p:txBody>
      </p:sp>
      <p:sp>
        <p:nvSpPr>
          <p:cNvPr id="3" name="Metin kutusu 2"/>
          <p:cNvSpPr txBox="1"/>
          <p:nvPr/>
        </p:nvSpPr>
        <p:spPr>
          <a:xfrm>
            <a:off x="504560" y="2336985"/>
            <a:ext cx="6604578" cy="1569660"/>
          </a:xfrm>
          <a:prstGeom prst="rect">
            <a:avLst/>
          </a:prstGeom>
          <a:noFill/>
        </p:spPr>
        <p:txBody>
          <a:bodyPr wrap="square" rtlCol="0">
            <a:spAutoFit/>
          </a:bodyPr>
          <a:lstStyle/>
          <a:p>
            <a:r>
              <a:rPr lang="tr-TR" sz="2400" dirty="0" smtClean="0"/>
              <a:t>Olumsuz sonuçlarla karşılaşmamak için; kendini tanımak, yeteneklerinin farkında olmak, ilgi ve değerlerini bilmek ve bu doğrultuda karar vermek gereklidir.</a:t>
            </a:r>
            <a:endParaRPr lang="tr-TR" sz="2400" dirty="0"/>
          </a:p>
        </p:txBody>
      </p:sp>
      <p:sp>
        <p:nvSpPr>
          <p:cNvPr id="6" name="Metin kutusu 5"/>
          <p:cNvSpPr txBox="1"/>
          <p:nvPr/>
        </p:nvSpPr>
        <p:spPr>
          <a:xfrm>
            <a:off x="504560" y="4642970"/>
            <a:ext cx="4340180" cy="1384995"/>
          </a:xfrm>
          <a:prstGeom prst="rect">
            <a:avLst/>
          </a:prstGeom>
          <a:noFill/>
        </p:spPr>
        <p:txBody>
          <a:bodyPr wrap="square" rtlCol="0">
            <a:spAutoFit/>
          </a:bodyPr>
          <a:lstStyle/>
          <a:p>
            <a:r>
              <a:rPr lang="tr-TR" sz="2800" dirty="0" smtClean="0">
                <a:solidFill>
                  <a:srgbClr val="FF0000"/>
                </a:solidFill>
              </a:rPr>
              <a:t>Aynaya bak ve kendine sor!</a:t>
            </a:r>
          </a:p>
          <a:p>
            <a:r>
              <a:rPr lang="tr-TR" sz="2800" dirty="0" smtClean="0">
                <a:solidFill>
                  <a:srgbClr val="FF0000"/>
                </a:solidFill>
              </a:rPr>
              <a:t>Ben kimim ve ne istiyorum?</a:t>
            </a:r>
          </a:p>
          <a:p>
            <a:r>
              <a:rPr lang="tr-TR" sz="2800" dirty="0" smtClean="0">
                <a:solidFill>
                  <a:srgbClr val="FF0000"/>
                </a:solidFill>
              </a:rPr>
              <a:t>Nasıl bir hayat istiyorum?</a:t>
            </a:r>
            <a:endParaRPr lang="tr-TR" sz="2800" dirty="0">
              <a:solidFill>
                <a:srgbClr val="FF0000"/>
              </a:solidFill>
            </a:endParaRPr>
          </a:p>
        </p:txBody>
      </p:sp>
    </p:spTree>
    <p:extLst>
      <p:ext uri="{BB962C8B-B14F-4D97-AF65-F5344CB8AC3E}">
        <p14:creationId xmlns:p14="http://schemas.microsoft.com/office/powerpoint/2010/main" val="836134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4846" y="1760311"/>
            <a:ext cx="8503919" cy="1923415"/>
          </a:xfrm>
        </p:spPr>
        <p:txBody>
          <a:bodyPr>
            <a:normAutofit/>
          </a:bodyPr>
          <a:lstStyle/>
          <a:p>
            <a:pPr marL="0" indent="0">
              <a:buNone/>
            </a:pPr>
            <a:r>
              <a:rPr lang="tr-TR" sz="6000" dirty="0" smtClean="0"/>
              <a:t>DİNLEDİĞİNİZ İÇİN TEŞEKKÜRLER…</a:t>
            </a:r>
            <a:endParaRPr lang="tr-TR" sz="6000" dirty="0"/>
          </a:p>
        </p:txBody>
      </p:sp>
    </p:spTree>
    <p:extLst>
      <p:ext uri="{BB962C8B-B14F-4D97-AF65-F5344CB8AC3E}">
        <p14:creationId xmlns:p14="http://schemas.microsoft.com/office/powerpoint/2010/main" val="1501539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6000" b="1" dirty="0" smtClean="0"/>
              <a:t>MESLEK SEÇİMİNİN ÖNEMİ</a:t>
            </a:r>
            <a:endParaRPr lang="tr-TR" sz="6000" b="1" dirty="0"/>
          </a:p>
        </p:txBody>
      </p:sp>
      <p:sp>
        <p:nvSpPr>
          <p:cNvPr id="3" name="İçerik Yer Tutucusu 2"/>
          <p:cNvSpPr>
            <a:spLocks noGrp="1"/>
          </p:cNvSpPr>
          <p:nvPr>
            <p:ph idx="1"/>
          </p:nvPr>
        </p:nvSpPr>
        <p:spPr>
          <a:xfrm>
            <a:off x="1097280" y="1845735"/>
            <a:ext cx="10058400" cy="2269066"/>
          </a:xfrm>
        </p:spPr>
        <p:txBody>
          <a:bodyPr/>
          <a:lstStyle/>
          <a:p>
            <a:r>
              <a:rPr lang="tr-TR" dirty="0"/>
              <a:t>Kişinin gelecekteki yaşam tarzını belirlenmesinde dönüm noktası olan mesleğini seçmesi; doğru ve isabetli karar vermesi tüm hayatının kalitesini ve mutluluğunu etkiler. </a:t>
            </a:r>
            <a:endParaRPr lang="tr-TR" dirty="0" smtClean="0"/>
          </a:p>
          <a:p>
            <a:r>
              <a:rPr lang="tr-TR" dirty="0"/>
              <a:t>Kendine uygun </a:t>
            </a:r>
            <a:r>
              <a:rPr lang="tr-TR" dirty="0" smtClean="0"/>
              <a:t>meslek seçmiş </a:t>
            </a:r>
            <a:r>
              <a:rPr lang="tr-TR" dirty="0"/>
              <a:t>olan kişilerin işlerini severek yaptığını, mesleğinde ilerlediğini, böylece hem coşkulu hem mutlu hem de verimli olarak yaşamlarını sürdürdüğünü gözlemekteyiz. </a:t>
            </a:r>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backgroundRemoval t="668" b="100000" l="250" r="99625">
                        <a14:foregroundMark x1="11750" y1="51920" x2="11750" y2="51920"/>
                        <a14:foregroundMark x1="34375" y1="38063" x2="34375" y2="38063"/>
                        <a14:foregroundMark x1="61625" y1="37062" x2="61625" y2="37062"/>
                        <a14:foregroundMark x1="79000" y1="53255" x2="79000" y2="53255"/>
                        <a14:foregroundMark x1="68125" y1="76127" x2="68125" y2="76127"/>
                        <a14:foregroundMark x1="33750" y1="71786" x2="33750" y2="71786"/>
                        <a14:foregroundMark x1="50500" y1="7346" x2="50500" y2="7346"/>
                      </a14:backgroundRemoval>
                    </a14:imgEffect>
                  </a14:imgLayer>
                </a14:imgProps>
              </a:ext>
            </a:extLst>
          </a:blip>
          <a:stretch>
            <a:fillRect/>
          </a:stretch>
        </p:blipFill>
        <p:spPr>
          <a:xfrm>
            <a:off x="3981780" y="3442712"/>
            <a:ext cx="3925756" cy="2939410"/>
          </a:xfrm>
          <a:prstGeom prst="rect">
            <a:avLst/>
          </a:prstGeom>
        </p:spPr>
      </p:pic>
    </p:spTree>
    <p:extLst>
      <p:ext uri="{BB962C8B-B14F-4D97-AF65-F5344CB8AC3E}">
        <p14:creationId xmlns:p14="http://schemas.microsoft.com/office/powerpoint/2010/main" val="69993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0629" y="822960"/>
            <a:ext cx="7260771" cy="3112134"/>
          </a:xfrm>
        </p:spPr>
        <p:txBody>
          <a:bodyPr>
            <a:noAutofit/>
          </a:bodyPr>
          <a:lstStyle/>
          <a:p>
            <a:r>
              <a:rPr lang="tr-TR" sz="3200" dirty="0"/>
              <a:t>Y</a:t>
            </a:r>
            <a:r>
              <a:rPr lang="tr-TR" sz="3200" dirty="0" smtClean="0"/>
              <a:t>etenekleri ve ilgilerine uygun olmayan meslek seçen kişilerin ise; çalışmaya karşı isteksiz, işe devamsız, verimi düşük, yeniliklere direnen ve her zaman mesleklerini değiştirme gayreti içinde oldukları görülmektedir. Bu yüzden kişinin yetenek ve ilgilerine uygun meslek seçiminde bulunması oldukça önemlidir.</a:t>
            </a:r>
            <a:endParaRPr lang="tr-TR" sz="3200" dirty="0"/>
          </a:p>
        </p:txBody>
      </p:sp>
      <p:pic>
        <p:nvPicPr>
          <p:cNvPr id="1026" name="Picture 2" descr="Yetenek ve İlgi Alanınıza göre Hangi Mesleği Seçmelisiniz? - Yenibiriş İş  Yaşam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369" y="3391582"/>
            <a:ext cx="5082631" cy="281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454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MESLEK</a:t>
            </a:r>
            <a:endParaRPr lang="tr-TR" b="1" dirty="0"/>
          </a:p>
        </p:txBody>
      </p:sp>
      <p:sp>
        <p:nvSpPr>
          <p:cNvPr id="3" name="İçerik Yer Tutucusu 2"/>
          <p:cNvSpPr>
            <a:spLocks noGrp="1"/>
          </p:cNvSpPr>
          <p:nvPr>
            <p:ph idx="1"/>
          </p:nvPr>
        </p:nvSpPr>
        <p:spPr>
          <a:xfrm>
            <a:off x="446314" y="2844528"/>
            <a:ext cx="6581503" cy="4351338"/>
          </a:xfrm>
        </p:spPr>
        <p:txBody>
          <a:bodyPr/>
          <a:lstStyle/>
          <a:p>
            <a:r>
              <a:rPr lang="tr-TR" dirty="0" smtClean="0"/>
              <a:t>Kişilerin </a:t>
            </a:r>
            <a:r>
              <a:rPr lang="tr-TR" dirty="0"/>
              <a:t>belli bir eğitimle edindikleri ve hayatlarını kazanmak için sürdürdükleri düzenli ve kurallı faaliyetler bütünü olarak tanımlanabilir. </a:t>
            </a:r>
          </a:p>
        </p:txBody>
      </p:sp>
      <p:pic>
        <p:nvPicPr>
          <p:cNvPr id="4" name="Resim 3"/>
          <p:cNvPicPr>
            <a:picLocks noChangeAspect="1"/>
          </p:cNvPicPr>
          <p:nvPr/>
        </p:nvPicPr>
        <p:blipFill>
          <a:blip r:embed="rId2"/>
          <a:stretch>
            <a:fillRect/>
          </a:stretch>
        </p:blipFill>
        <p:spPr>
          <a:xfrm>
            <a:off x="7628707" y="1737360"/>
            <a:ext cx="3683727" cy="4585063"/>
          </a:xfrm>
          <a:prstGeom prst="rect">
            <a:avLst/>
          </a:prstGeom>
        </p:spPr>
      </p:pic>
    </p:spTree>
    <p:extLst>
      <p:ext uri="{BB962C8B-B14F-4D97-AF65-F5344CB8AC3E}">
        <p14:creationId xmlns:p14="http://schemas.microsoft.com/office/powerpoint/2010/main" val="3791408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5766" y="0"/>
            <a:ext cx="10515600" cy="2429691"/>
          </a:xfrm>
        </p:spPr>
        <p:txBody>
          <a:bodyPr>
            <a:normAutofit/>
          </a:bodyPr>
          <a:lstStyle/>
          <a:p>
            <a:r>
              <a:rPr lang="tr-TR" sz="4000" b="1" dirty="0"/>
              <a:t>Doğru bir seçme işlemi yapabilmek, başka bir deyişle sağlıklı </a:t>
            </a:r>
            <a:r>
              <a:rPr lang="tr-TR" sz="4000" b="1" dirty="0" smtClean="0"/>
              <a:t>karar verebilmek </a:t>
            </a:r>
            <a:r>
              <a:rPr lang="tr-TR" sz="4000" b="1" dirty="0"/>
              <a:t>için ;</a:t>
            </a:r>
            <a:r>
              <a:rPr lang="tr-TR" dirty="0"/>
              <a:t/>
            </a:r>
            <a:br>
              <a:rPr lang="tr-TR" dirty="0"/>
            </a:br>
            <a:endParaRPr lang="tr-TR" dirty="0"/>
          </a:p>
        </p:txBody>
      </p:sp>
      <p:sp>
        <p:nvSpPr>
          <p:cNvPr id="3" name="İçerik Yer Tutucusu 2"/>
          <p:cNvSpPr>
            <a:spLocks noGrp="1"/>
          </p:cNvSpPr>
          <p:nvPr>
            <p:ph idx="1"/>
          </p:nvPr>
        </p:nvSpPr>
        <p:spPr>
          <a:xfrm>
            <a:off x="838200" y="2795451"/>
            <a:ext cx="8122920" cy="1789612"/>
          </a:xfrm>
        </p:spPr>
        <p:txBody>
          <a:bodyPr/>
          <a:lstStyle/>
          <a:p>
            <a:r>
              <a:rPr lang="tr-TR" dirty="0"/>
              <a:t>• Kişinin hangi işleri ne derece yapabildiğinin farkında olması, çeşitli konulardaki yeteneklerini doğru, gerçekçi ve ayrıntılı olarak  değerlendirebilmesi, </a:t>
            </a:r>
            <a:endParaRPr lang="tr-TR" dirty="0" smtClean="0"/>
          </a:p>
          <a:p>
            <a:r>
              <a:rPr lang="tr-TR" dirty="0" smtClean="0"/>
              <a:t>• </a:t>
            </a:r>
            <a:r>
              <a:rPr lang="tr-TR" dirty="0"/>
              <a:t>Kişinin bir eğitim ortamından, bir çalışma alanından , kısaca bir meslekten neler beklediğini açık ve net bir biçimde ifade edebilmesi,</a:t>
            </a:r>
          </a:p>
          <a:p>
            <a:endParaRPr lang="tr-TR" dirty="0"/>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backgroundRemoval t="1196" b="89952" l="9930" r="89895"/>
                    </a14:imgEffect>
                  </a14:imgLayer>
                </a14:imgProps>
              </a:ext>
            </a:extLst>
          </a:blip>
          <a:stretch>
            <a:fillRect/>
          </a:stretch>
        </p:blipFill>
        <p:spPr>
          <a:xfrm>
            <a:off x="8409904" y="2795451"/>
            <a:ext cx="5018468" cy="3991795"/>
          </a:xfrm>
          <a:prstGeom prst="rect">
            <a:avLst/>
          </a:prstGeom>
        </p:spPr>
      </p:pic>
    </p:spTree>
    <p:extLst>
      <p:ext uri="{BB962C8B-B14F-4D97-AF65-F5344CB8AC3E}">
        <p14:creationId xmlns:p14="http://schemas.microsoft.com/office/powerpoint/2010/main" val="4130334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7388" y="2690948"/>
            <a:ext cx="10515600" cy="3487783"/>
          </a:xfrm>
        </p:spPr>
        <p:txBody>
          <a:bodyPr/>
          <a:lstStyle/>
          <a:p>
            <a:pPr marL="0" indent="0">
              <a:buNone/>
            </a:pPr>
            <a:endParaRPr lang="tr-TR" dirty="0" smtClean="0"/>
          </a:p>
          <a:p>
            <a:pPr marL="0" indent="0">
              <a:buNone/>
            </a:pPr>
            <a:r>
              <a:rPr lang="tr-TR" dirty="0" smtClean="0"/>
              <a:t>• </a:t>
            </a:r>
            <a:r>
              <a:rPr lang="tr-TR" dirty="0"/>
              <a:t>Mevcut seçenekleri inceleyip, başka seçenekler olup olmadığını araştırması</a:t>
            </a:r>
            <a:r>
              <a:rPr lang="tr-TR" dirty="0" smtClean="0"/>
              <a:t>,</a:t>
            </a:r>
          </a:p>
          <a:p>
            <a:pPr marL="0" indent="0">
              <a:buNone/>
            </a:pPr>
            <a:endParaRPr lang="tr-TR" dirty="0" smtClean="0"/>
          </a:p>
          <a:p>
            <a:pPr marL="0" indent="0">
              <a:buNone/>
            </a:pPr>
            <a:r>
              <a:rPr lang="tr-TR" dirty="0"/>
              <a:t>• Seçeneklerin her birinin isteklerine ve koşullarına ne derece uygun  olduğunu değerlendirerek; istenilir yönleri en fazla , istenmeyen yönleri en az ve erişme olasılığı en yüksek olana yönelmesi gerekir.</a:t>
            </a:r>
          </a:p>
          <a:p>
            <a:endParaRPr lang="tr-TR" dirty="0"/>
          </a:p>
          <a:p>
            <a:endParaRPr lang="tr-TR" dirty="0"/>
          </a:p>
        </p:txBody>
      </p:sp>
      <p:sp>
        <p:nvSpPr>
          <p:cNvPr id="2" name="Dikdörtgen 1"/>
          <p:cNvSpPr/>
          <p:nvPr/>
        </p:nvSpPr>
        <p:spPr>
          <a:xfrm>
            <a:off x="990599" y="561703"/>
            <a:ext cx="10550433" cy="1077218"/>
          </a:xfrm>
          <a:prstGeom prst="rect">
            <a:avLst/>
          </a:prstGeom>
        </p:spPr>
        <p:txBody>
          <a:bodyPr wrap="square">
            <a:spAutoFit/>
          </a:bodyPr>
          <a:lstStyle/>
          <a:p>
            <a:r>
              <a:rPr lang="tr-TR" sz="3200" dirty="0"/>
              <a:t>Doğru bir seçme işlemi yapabilmek, başka bir deyişle sağlıklı </a:t>
            </a:r>
            <a:r>
              <a:rPr lang="tr-TR" sz="3200" dirty="0" smtClean="0"/>
              <a:t>karar verebilmek </a:t>
            </a:r>
            <a:r>
              <a:rPr lang="tr-TR" sz="3200" dirty="0"/>
              <a:t>için ;</a:t>
            </a:r>
          </a:p>
        </p:txBody>
      </p:sp>
    </p:spTree>
    <p:extLst>
      <p:ext uri="{BB962C8B-B14F-4D97-AF65-F5344CB8AC3E}">
        <p14:creationId xmlns:p14="http://schemas.microsoft.com/office/powerpoint/2010/main" val="4064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1183" y="2301111"/>
            <a:ext cx="8789126" cy="3948158"/>
          </a:xfrm>
        </p:spPr>
        <p:txBody>
          <a:bodyPr>
            <a:normAutofit/>
          </a:bodyPr>
          <a:lstStyle/>
          <a:p>
            <a:r>
              <a:rPr lang="tr-TR" dirty="0"/>
              <a:t>Meslek seçimi açısından bir kişinin kendini tanıması ; onun meslek seçiminde rol oynayan kişilik özellikleri yönünden kendini açık ve doğru biçimde değerlendirebilmesidir. </a:t>
            </a:r>
            <a:endParaRPr lang="tr-TR" dirty="0" smtClean="0"/>
          </a:p>
          <a:p>
            <a:r>
              <a:rPr lang="tr-TR" dirty="0" smtClean="0"/>
              <a:t>I-Hangi alanda ne düzeyde yeteneğe sahip olduğunu</a:t>
            </a:r>
          </a:p>
          <a:p>
            <a:endParaRPr lang="tr-TR" dirty="0"/>
          </a:p>
          <a:p>
            <a:r>
              <a:rPr lang="tr-TR" dirty="0"/>
              <a:t>II-Nasıl bir çalışma ortamında ne gibi işleri yapmaktan hoşlanacağını </a:t>
            </a:r>
          </a:p>
          <a:p>
            <a:endParaRPr lang="tr-TR" dirty="0" smtClean="0"/>
          </a:p>
          <a:p>
            <a:r>
              <a:rPr lang="tr-TR" dirty="0"/>
              <a:t>III-Mesleğinden ne gibi yararlar </a:t>
            </a:r>
            <a:r>
              <a:rPr lang="tr-TR" dirty="0" smtClean="0"/>
              <a:t>beklediğini bilmesi </a:t>
            </a:r>
            <a:r>
              <a:rPr lang="tr-TR" dirty="0"/>
              <a:t>gerekir.</a:t>
            </a:r>
          </a:p>
          <a:p>
            <a:endParaRPr lang="tr-TR" dirty="0"/>
          </a:p>
        </p:txBody>
      </p:sp>
      <p:pic>
        <p:nvPicPr>
          <p:cNvPr id="4" name="Resim 3"/>
          <p:cNvPicPr>
            <a:picLocks noChangeAspect="1"/>
          </p:cNvPicPr>
          <p:nvPr/>
        </p:nvPicPr>
        <p:blipFill>
          <a:blip r:embed="rId2"/>
          <a:stretch>
            <a:fillRect/>
          </a:stretch>
        </p:blipFill>
        <p:spPr>
          <a:xfrm>
            <a:off x="9457509" y="2653695"/>
            <a:ext cx="2338252" cy="2836341"/>
          </a:xfrm>
          <a:prstGeom prst="rect">
            <a:avLst/>
          </a:prstGeom>
        </p:spPr>
      </p:pic>
      <p:sp>
        <p:nvSpPr>
          <p:cNvPr id="2" name="Dikdörtgen 1"/>
          <p:cNvSpPr/>
          <p:nvPr/>
        </p:nvSpPr>
        <p:spPr>
          <a:xfrm>
            <a:off x="1016726" y="653143"/>
            <a:ext cx="9609909" cy="1077218"/>
          </a:xfrm>
          <a:prstGeom prst="rect">
            <a:avLst/>
          </a:prstGeom>
        </p:spPr>
        <p:txBody>
          <a:bodyPr wrap="square">
            <a:spAutoFit/>
          </a:bodyPr>
          <a:lstStyle/>
          <a:p>
            <a:r>
              <a:rPr lang="tr-TR" sz="3200" dirty="0"/>
              <a:t>Doğru bir seçme işlemi yapabilmek, başka bir deyişle sağlıklı </a:t>
            </a:r>
            <a:r>
              <a:rPr lang="tr-TR" sz="3200" dirty="0" smtClean="0"/>
              <a:t>karar verebilmek </a:t>
            </a:r>
            <a:r>
              <a:rPr lang="tr-TR" sz="3200" dirty="0"/>
              <a:t>için ;</a:t>
            </a:r>
          </a:p>
        </p:txBody>
      </p:sp>
    </p:spTree>
    <p:extLst>
      <p:ext uri="{BB962C8B-B14F-4D97-AF65-F5344CB8AC3E}">
        <p14:creationId xmlns:p14="http://schemas.microsoft.com/office/powerpoint/2010/main" val="1190930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19538"/>
          </a:xfrm>
        </p:spPr>
        <p:txBody>
          <a:bodyPr/>
          <a:lstStyle/>
          <a:p>
            <a:pPr algn="ctr"/>
            <a:r>
              <a:rPr lang="tr-TR" dirty="0" smtClean="0"/>
              <a:t>HİKAYE</a:t>
            </a:r>
            <a:endParaRPr lang="tr-TR" dirty="0"/>
          </a:p>
        </p:txBody>
      </p:sp>
      <p:sp>
        <p:nvSpPr>
          <p:cNvPr id="3" name="İçerik Yer Tutucusu 2"/>
          <p:cNvSpPr>
            <a:spLocks noGrp="1"/>
          </p:cNvSpPr>
          <p:nvPr>
            <p:ph idx="1"/>
          </p:nvPr>
        </p:nvSpPr>
        <p:spPr>
          <a:xfrm>
            <a:off x="838200" y="1384663"/>
            <a:ext cx="10515600" cy="4792300"/>
          </a:xfrm>
        </p:spPr>
        <p:txBody>
          <a:bodyPr>
            <a:normAutofit/>
          </a:bodyPr>
          <a:lstStyle/>
          <a:p>
            <a:r>
              <a:rPr lang="tr-TR" i="1" dirty="0"/>
              <a:t>“ Hayvanlar insanlara bakıp özenerek, kendilerini geliştirebilecekleri bir okul kurmaya karar verirler. Tavşan, kuş, balık, sincap, ördek diğer bütün hayvanlar bir araya gelerek bir hayvanlar kurultayı oluştururlar. Hep birlikte bir öğretim programı hazırlarlar. Tavşan programa koşmanın konmasını önerir. Kuş uçmanın, sincap ağaca tırmanmanın, balık yüzmenin konmasında diretir. Böylece öğretim programına hayvanların tümünün önerdikleri dersler konur. Daha sonra her hayvanın tüm derslere katılmasını zorunlu kılarlar. Sonunda tavşan yokuş yukarı tırmanmada en başarılı hayvandır, kimse onu geçemez. Ama tavşandan uçması de istenince iş değişir. Tavşan uçmaya çalışırken düşer ayağı kırılır, zavallı hayvan koşamaz da artık. Benzer bir durum kuşun başına gelir. Kuş uçma dersinde çok iyidir. Havada taklalar atar, türlü gösteriler yapar ama öğretmenler bununla yetinmez, kuşun gelişmiş çok yönlü hayvan olması için onunda köstebek gibi toprağı kazması ve yer altında tünel yapmasını isterler. Kuş toprağı kazmaya uğraşırken kanatları ve gagası kırılır ve eğitim böylece sürüp gider. Son sınıfa gelindiğinde ise zekâsı çok gelişmemiş sıradan bir hayvan olan yılan balığı okulu birincilikle bitirir. Çünkü </a:t>
            </a:r>
            <a:r>
              <a:rPr lang="tr-TR" i="1" dirty="0" smtClean="0"/>
              <a:t>her şeyi </a:t>
            </a:r>
            <a:r>
              <a:rPr lang="tr-TR" i="1" dirty="0"/>
              <a:t>biraz olsun yapabilmiştir. Sonunda yetenekleri yok diyerek aşağılanan hayvanlar okulu bırakır ve kendi yetenekleri yönünde yaşamlarına devam ederler.” </a:t>
            </a:r>
            <a:endParaRPr lang="tr-TR" dirty="0"/>
          </a:p>
        </p:txBody>
      </p:sp>
    </p:spTree>
    <p:extLst>
      <p:ext uri="{BB962C8B-B14F-4D97-AF65-F5344CB8AC3E}">
        <p14:creationId xmlns:p14="http://schemas.microsoft.com/office/powerpoint/2010/main" val="2549551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5949" y="1211672"/>
            <a:ext cx="5803110" cy="3843654"/>
          </a:xfrm>
        </p:spPr>
        <p:txBody>
          <a:bodyPr>
            <a:normAutofit/>
          </a:bodyPr>
          <a:lstStyle/>
          <a:p>
            <a:r>
              <a:rPr lang="tr-TR" dirty="0" smtClean="0"/>
              <a:t>Sizce nasıl bir öğretim programı yapsalardı okula devam edebilirlerdi?</a:t>
            </a:r>
          </a:p>
          <a:p>
            <a:endParaRPr lang="tr-TR" dirty="0" smtClean="0"/>
          </a:p>
          <a:p>
            <a:r>
              <a:rPr lang="tr-TR" dirty="0" smtClean="0"/>
              <a:t>Sizin de kendinizi uçmaya çalışan tavşan ya da toprak kazmaya çalışan kuş gibi hissettiğiniz hiç oldu mu? Olduysa paylaşır mısınız?</a:t>
            </a:r>
          </a:p>
          <a:p>
            <a:endParaRPr lang="tr-TR" dirty="0"/>
          </a:p>
          <a:p>
            <a:r>
              <a:rPr lang="tr-TR" dirty="0" smtClean="0"/>
              <a:t>Sizin de kendinizi yokuşu çıkma da tavşan, uçma da kuş gibi başarılı olduğunuz oldu mu?(yetenekli olduğunuz bir alanda)</a:t>
            </a:r>
            <a:endParaRPr lang="tr-TR" dirty="0"/>
          </a:p>
          <a:p>
            <a:endParaRPr lang="tr-TR" dirty="0"/>
          </a:p>
        </p:txBody>
      </p:sp>
      <p:pic>
        <p:nvPicPr>
          <p:cNvPr id="4" name="Resim 3"/>
          <p:cNvPicPr>
            <a:picLocks noChangeAspect="1"/>
          </p:cNvPicPr>
          <p:nvPr/>
        </p:nvPicPr>
        <p:blipFill>
          <a:blip r:embed="rId2"/>
          <a:stretch>
            <a:fillRect/>
          </a:stretch>
        </p:blipFill>
        <p:spPr>
          <a:xfrm>
            <a:off x="7081821" y="1740099"/>
            <a:ext cx="4623497" cy="3466067"/>
          </a:xfrm>
          <a:prstGeom prst="rect">
            <a:avLst/>
          </a:prstGeom>
        </p:spPr>
      </p:pic>
    </p:spTree>
    <p:extLst>
      <p:ext uri="{BB962C8B-B14F-4D97-AF65-F5344CB8AC3E}">
        <p14:creationId xmlns:p14="http://schemas.microsoft.com/office/powerpoint/2010/main" val="1156405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479</TotalTime>
  <Words>913</Words>
  <Application>Microsoft Office PowerPoint</Application>
  <PresentationFormat>Geniş ekran</PresentationFormat>
  <Paragraphs>47</Paragraphs>
  <Slides>16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16</vt:i4>
      </vt:variant>
    </vt:vector>
  </HeadingPairs>
  <TitlesOfParts>
    <vt:vector size="19" baseType="lpstr">
      <vt:lpstr>Calibri</vt:lpstr>
      <vt:lpstr>Calibri Light</vt:lpstr>
      <vt:lpstr>Geçmişe bakış</vt:lpstr>
      <vt:lpstr>Yetenek,mesleki İlgi Ve Değerlerini Tanıma</vt:lpstr>
      <vt:lpstr>MESLEK SEÇİMİNİN ÖNEMİ</vt:lpstr>
      <vt:lpstr>PowerPoint Sunusu</vt:lpstr>
      <vt:lpstr>MESLEK</vt:lpstr>
      <vt:lpstr>Doğru bir seçme işlemi yapabilmek, başka bir deyişle sağlıklı karar verebilmek için ; </vt:lpstr>
      <vt:lpstr>PowerPoint Sunusu</vt:lpstr>
      <vt:lpstr>PowerPoint Sunusu</vt:lpstr>
      <vt:lpstr>HİKAYE</vt:lpstr>
      <vt:lpstr>PowerPoint Sunusu</vt:lpstr>
      <vt:lpstr>YETENEK</vt:lpstr>
      <vt:lpstr>SÖZEL YETENEK</vt:lpstr>
      <vt:lpstr>SAYISAL YETENEK</vt:lpstr>
      <vt:lpstr>ŞEKİL-UZAY İLİŞKİLERİ YETENEĞİ</vt:lpstr>
      <vt:lpstr>İLGİ</vt:lpstr>
      <vt:lpstr>PowerPoint Sunusu</vt:lpstr>
      <vt:lpstr>PowerPoint Sunusu</vt:lpstr>
    </vt:vector>
  </TitlesOfParts>
  <Company>NouS/TncTR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Yetenek,ilgi ve</dc:title>
  <dc:creator>Windows Kullanıcısı</dc:creator>
  <cp:lastModifiedBy>Microsoft hesabı</cp:lastModifiedBy>
  <cp:revision>22</cp:revision>
  <dcterms:created xsi:type="dcterms:W3CDTF">2020-11-06T11:29:44Z</dcterms:created>
  <dcterms:modified xsi:type="dcterms:W3CDTF">2020-11-25T08:40:09Z</dcterms:modified>
</cp:coreProperties>
</file>