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3" r:id="rId1"/>
  </p:sldMasterIdLst>
  <p:sldIdLst>
    <p:sldId id="256" r:id="rId2"/>
    <p:sldId id="257" r:id="rId3"/>
    <p:sldId id="258" r:id="rId4"/>
    <p:sldId id="259" r:id="rId5"/>
    <p:sldId id="263" r:id="rId6"/>
    <p:sldId id="264" r:id="rId7"/>
    <p:sldId id="265" r:id="rId8"/>
    <p:sldId id="266" r:id="rId9"/>
    <p:sldId id="267" r:id="rId10"/>
    <p:sldId id="268"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 id="260" r:id="rId24"/>
    <p:sldId id="261" r:id="rId25"/>
    <p:sldId id="262" r:id="rId2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C78100AF-369B-4E52-AD58-0CB9BA2CEEF1}" type="datetimeFigureOut">
              <a:rPr lang="tr-TR" smtClean="0"/>
              <a:t>25.11.2020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A84BD40-12C3-4B6C-8681-9F090D61847E}" type="slidenum">
              <a:rPr lang="tr-TR" smtClean="0"/>
              <a:t>‹#›</a:t>
            </a:fld>
            <a:endParaRPr lang="tr-TR"/>
          </a:p>
        </p:txBody>
      </p:sp>
    </p:spTree>
    <p:extLst>
      <p:ext uri="{BB962C8B-B14F-4D97-AF65-F5344CB8AC3E}">
        <p14:creationId xmlns:p14="http://schemas.microsoft.com/office/powerpoint/2010/main" val="2255910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C78100AF-369B-4E52-AD58-0CB9BA2CEEF1}" type="datetimeFigureOut">
              <a:rPr lang="tr-TR" smtClean="0"/>
              <a:t>25.11.2020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A84BD40-12C3-4B6C-8681-9F090D61847E}" type="slidenum">
              <a:rPr lang="tr-TR" smtClean="0"/>
              <a:t>‹#›</a:t>
            </a:fld>
            <a:endParaRPr lang="tr-TR"/>
          </a:p>
        </p:txBody>
      </p:sp>
    </p:spTree>
    <p:extLst>
      <p:ext uri="{BB962C8B-B14F-4D97-AF65-F5344CB8AC3E}">
        <p14:creationId xmlns:p14="http://schemas.microsoft.com/office/powerpoint/2010/main" val="3345226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C78100AF-369B-4E52-AD58-0CB9BA2CEEF1}" type="datetimeFigureOut">
              <a:rPr lang="tr-TR" smtClean="0"/>
              <a:t>25.11.2020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A84BD40-12C3-4B6C-8681-9F090D61847E}"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936319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C78100AF-369B-4E52-AD58-0CB9BA2CEEF1}" type="datetimeFigureOut">
              <a:rPr lang="tr-TR" smtClean="0"/>
              <a:t>25.11.2020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A84BD40-12C3-4B6C-8681-9F090D61847E}" type="slidenum">
              <a:rPr lang="tr-TR" smtClean="0"/>
              <a:t>‹#›</a:t>
            </a:fld>
            <a:endParaRPr lang="tr-TR"/>
          </a:p>
        </p:txBody>
      </p:sp>
    </p:spTree>
    <p:extLst>
      <p:ext uri="{BB962C8B-B14F-4D97-AF65-F5344CB8AC3E}">
        <p14:creationId xmlns:p14="http://schemas.microsoft.com/office/powerpoint/2010/main" val="21168386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C78100AF-369B-4E52-AD58-0CB9BA2CEEF1}" type="datetimeFigureOut">
              <a:rPr lang="tr-TR" smtClean="0"/>
              <a:t>25.11.2020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A84BD40-12C3-4B6C-8681-9F090D61847E}"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752227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C78100AF-369B-4E52-AD58-0CB9BA2CEEF1}" type="datetimeFigureOut">
              <a:rPr lang="tr-TR" smtClean="0"/>
              <a:t>25.11.2020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A84BD40-12C3-4B6C-8681-9F090D61847E}" type="slidenum">
              <a:rPr lang="tr-TR" smtClean="0"/>
              <a:t>‹#›</a:t>
            </a:fld>
            <a:endParaRPr lang="tr-TR"/>
          </a:p>
        </p:txBody>
      </p:sp>
    </p:spTree>
    <p:extLst>
      <p:ext uri="{BB962C8B-B14F-4D97-AF65-F5344CB8AC3E}">
        <p14:creationId xmlns:p14="http://schemas.microsoft.com/office/powerpoint/2010/main" val="6374462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78100AF-369B-4E52-AD58-0CB9BA2CEEF1}" type="datetimeFigureOut">
              <a:rPr lang="tr-TR" smtClean="0"/>
              <a:t>25.11.2020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A84BD40-12C3-4B6C-8681-9F090D61847E}" type="slidenum">
              <a:rPr lang="tr-TR" smtClean="0"/>
              <a:t>‹#›</a:t>
            </a:fld>
            <a:endParaRPr lang="tr-TR"/>
          </a:p>
        </p:txBody>
      </p:sp>
    </p:spTree>
    <p:extLst>
      <p:ext uri="{BB962C8B-B14F-4D97-AF65-F5344CB8AC3E}">
        <p14:creationId xmlns:p14="http://schemas.microsoft.com/office/powerpoint/2010/main" val="14720171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78100AF-369B-4E52-AD58-0CB9BA2CEEF1}" type="datetimeFigureOut">
              <a:rPr lang="tr-TR" smtClean="0"/>
              <a:t>25.11.2020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A84BD40-12C3-4B6C-8681-9F090D61847E}" type="slidenum">
              <a:rPr lang="tr-TR" smtClean="0"/>
              <a:t>‹#›</a:t>
            </a:fld>
            <a:endParaRPr lang="tr-TR"/>
          </a:p>
        </p:txBody>
      </p:sp>
    </p:spTree>
    <p:extLst>
      <p:ext uri="{BB962C8B-B14F-4D97-AF65-F5344CB8AC3E}">
        <p14:creationId xmlns:p14="http://schemas.microsoft.com/office/powerpoint/2010/main" val="2960683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78100AF-369B-4E52-AD58-0CB9BA2CEEF1}" type="datetimeFigureOut">
              <a:rPr lang="tr-TR" smtClean="0"/>
              <a:t>25.11.2020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A84BD40-12C3-4B6C-8681-9F090D61847E}" type="slidenum">
              <a:rPr lang="tr-TR" smtClean="0"/>
              <a:t>‹#›</a:t>
            </a:fld>
            <a:endParaRPr lang="tr-TR"/>
          </a:p>
        </p:txBody>
      </p:sp>
    </p:spTree>
    <p:extLst>
      <p:ext uri="{BB962C8B-B14F-4D97-AF65-F5344CB8AC3E}">
        <p14:creationId xmlns:p14="http://schemas.microsoft.com/office/powerpoint/2010/main" val="969024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C78100AF-369B-4E52-AD58-0CB9BA2CEEF1}" type="datetimeFigureOut">
              <a:rPr lang="tr-TR" smtClean="0"/>
              <a:t>25.11.2020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A84BD40-12C3-4B6C-8681-9F090D61847E}" type="slidenum">
              <a:rPr lang="tr-TR" smtClean="0"/>
              <a:t>‹#›</a:t>
            </a:fld>
            <a:endParaRPr lang="tr-TR"/>
          </a:p>
        </p:txBody>
      </p:sp>
    </p:spTree>
    <p:extLst>
      <p:ext uri="{BB962C8B-B14F-4D97-AF65-F5344CB8AC3E}">
        <p14:creationId xmlns:p14="http://schemas.microsoft.com/office/powerpoint/2010/main" val="1536293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C78100AF-369B-4E52-AD58-0CB9BA2CEEF1}" type="datetimeFigureOut">
              <a:rPr lang="tr-TR" smtClean="0"/>
              <a:t>25.11.2020</a:t>
            </a:fld>
            <a:endParaRPr lang="tr-TR"/>
          </a:p>
        </p:txBody>
      </p:sp>
      <p:sp>
        <p:nvSpPr>
          <p:cNvPr id="6" name="Footer Placeholder 5"/>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A84BD40-12C3-4B6C-8681-9F090D61847E}" type="slidenum">
              <a:rPr lang="tr-TR" smtClean="0"/>
              <a:t>‹#›</a:t>
            </a:fld>
            <a:endParaRPr lang="tr-TR"/>
          </a:p>
        </p:txBody>
      </p:sp>
    </p:spTree>
    <p:extLst>
      <p:ext uri="{BB962C8B-B14F-4D97-AF65-F5344CB8AC3E}">
        <p14:creationId xmlns:p14="http://schemas.microsoft.com/office/powerpoint/2010/main" val="37173784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C78100AF-369B-4E52-AD58-0CB9BA2CEEF1}" type="datetimeFigureOut">
              <a:rPr lang="tr-TR" smtClean="0"/>
              <a:t>25.11.2020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A84BD40-12C3-4B6C-8681-9F090D61847E}" type="slidenum">
              <a:rPr lang="tr-TR" smtClean="0"/>
              <a:t>‹#›</a:t>
            </a:fld>
            <a:endParaRPr lang="tr-TR"/>
          </a:p>
        </p:txBody>
      </p:sp>
    </p:spTree>
    <p:extLst>
      <p:ext uri="{BB962C8B-B14F-4D97-AF65-F5344CB8AC3E}">
        <p14:creationId xmlns:p14="http://schemas.microsoft.com/office/powerpoint/2010/main" val="896101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C78100AF-369B-4E52-AD58-0CB9BA2CEEF1}" type="datetimeFigureOut">
              <a:rPr lang="tr-TR" smtClean="0"/>
              <a:t>25.11.2020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A84BD40-12C3-4B6C-8681-9F090D61847E}" type="slidenum">
              <a:rPr lang="tr-TR" smtClean="0"/>
              <a:t>‹#›</a:t>
            </a:fld>
            <a:endParaRPr lang="tr-TR"/>
          </a:p>
        </p:txBody>
      </p:sp>
    </p:spTree>
    <p:extLst>
      <p:ext uri="{BB962C8B-B14F-4D97-AF65-F5344CB8AC3E}">
        <p14:creationId xmlns:p14="http://schemas.microsoft.com/office/powerpoint/2010/main" val="4181190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8100AF-369B-4E52-AD58-0CB9BA2CEEF1}" type="datetimeFigureOut">
              <a:rPr lang="tr-TR" smtClean="0"/>
              <a:t>25.11.2020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A84BD40-12C3-4B6C-8681-9F090D61847E}" type="slidenum">
              <a:rPr lang="tr-TR" smtClean="0"/>
              <a:t>‹#›</a:t>
            </a:fld>
            <a:endParaRPr lang="tr-TR"/>
          </a:p>
        </p:txBody>
      </p:sp>
    </p:spTree>
    <p:extLst>
      <p:ext uri="{BB962C8B-B14F-4D97-AF65-F5344CB8AC3E}">
        <p14:creationId xmlns:p14="http://schemas.microsoft.com/office/powerpoint/2010/main" val="25559103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C78100AF-369B-4E52-AD58-0CB9BA2CEEF1}" type="datetimeFigureOut">
              <a:rPr lang="tr-TR" smtClean="0"/>
              <a:t>25.11.2020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A84BD40-12C3-4B6C-8681-9F090D61847E}" type="slidenum">
              <a:rPr lang="tr-TR" smtClean="0"/>
              <a:t>‹#›</a:t>
            </a:fld>
            <a:endParaRPr lang="tr-TR"/>
          </a:p>
        </p:txBody>
      </p:sp>
    </p:spTree>
    <p:extLst>
      <p:ext uri="{BB962C8B-B14F-4D97-AF65-F5344CB8AC3E}">
        <p14:creationId xmlns:p14="http://schemas.microsoft.com/office/powerpoint/2010/main" val="437266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C78100AF-369B-4E52-AD58-0CB9BA2CEEF1}" type="datetimeFigureOut">
              <a:rPr lang="tr-TR" smtClean="0"/>
              <a:t>25.11.2020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A84BD40-12C3-4B6C-8681-9F090D61847E}" type="slidenum">
              <a:rPr lang="tr-TR" smtClean="0"/>
              <a:t>‹#›</a:t>
            </a:fld>
            <a:endParaRPr lang="tr-TR"/>
          </a:p>
        </p:txBody>
      </p:sp>
    </p:spTree>
    <p:extLst>
      <p:ext uri="{BB962C8B-B14F-4D97-AF65-F5344CB8AC3E}">
        <p14:creationId xmlns:p14="http://schemas.microsoft.com/office/powerpoint/2010/main" val="36820365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78100AF-369B-4E52-AD58-0CB9BA2CEEF1}" type="datetimeFigureOut">
              <a:rPr lang="tr-TR" smtClean="0"/>
              <a:t>25.11.2020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A84BD40-12C3-4B6C-8681-9F090D61847E}" type="slidenum">
              <a:rPr lang="tr-TR" smtClean="0"/>
              <a:t>‹#›</a:t>
            </a:fld>
            <a:endParaRPr lang="tr-TR"/>
          </a:p>
        </p:txBody>
      </p:sp>
    </p:spTree>
    <p:extLst>
      <p:ext uri="{BB962C8B-B14F-4D97-AF65-F5344CB8AC3E}">
        <p14:creationId xmlns:p14="http://schemas.microsoft.com/office/powerpoint/2010/main" val="3784778831"/>
      </p:ext>
    </p:extLst>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 id="2147483856" r:id="rId13"/>
    <p:sldLayoutId id="2147483857" r:id="rId14"/>
    <p:sldLayoutId id="2147483858" r:id="rId15"/>
    <p:sldLayoutId id="21474838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www.iskur.gov.tr/kurumsal-bilgi/yayinlar/"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654629" y="2062889"/>
            <a:ext cx="9144000" cy="2387600"/>
          </a:xfrm>
        </p:spPr>
        <p:txBody>
          <a:bodyPr/>
          <a:lstStyle/>
          <a:p>
            <a:r>
              <a:rPr lang="tr-TR" b="1" dirty="0" smtClean="0">
                <a:solidFill>
                  <a:schemeClr val="tx1"/>
                </a:solidFill>
              </a:rPr>
              <a:t>MESLEK SEÇİMİNDE VELİNİN ROLÜ</a:t>
            </a:r>
            <a:endParaRPr lang="tr-TR" b="1" dirty="0">
              <a:solidFill>
                <a:schemeClr val="tx1"/>
              </a:solidFill>
            </a:endParaRPr>
          </a:p>
        </p:txBody>
      </p:sp>
    </p:spTree>
    <p:extLst>
      <p:ext uri="{BB962C8B-B14F-4D97-AF65-F5344CB8AC3E}">
        <p14:creationId xmlns:p14="http://schemas.microsoft.com/office/powerpoint/2010/main" val="26946963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35617" y="984069"/>
            <a:ext cx="9908184" cy="3777622"/>
          </a:xfrm>
        </p:spPr>
        <p:txBody>
          <a:bodyPr>
            <a:normAutofit/>
          </a:bodyPr>
          <a:lstStyle/>
          <a:p>
            <a:r>
              <a:rPr lang="tr-TR" sz="2800" dirty="0">
                <a:solidFill>
                  <a:srgbClr val="00B050"/>
                </a:solidFill>
              </a:rPr>
              <a:t>3. Kıyaslama Yanlışı: </a:t>
            </a:r>
            <a:r>
              <a:rPr lang="tr-TR" sz="2800" dirty="0"/>
              <a:t>Aileler de sık sık yapılan yanlışlardan birinin de çocuğu bir başkasıyla kıyaslamak olduğu görülmüştür. Kıyaslama başarıya engeldir ve olumsuz bir aile ortamı yaratmaktadır. “ bak ablan yaptı, sen de yap!” gibi.</a:t>
            </a:r>
          </a:p>
        </p:txBody>
      </p:sp>
      <p:pic>
        <p:nvPicPr>
          <p:cNvPr id="2" name="Resim 1"/>
          <p:cNvPicPr>
            <a:picLocks noChangeAspect="1"/>
          </p:cNvPicPr>
          <p:nvPr/>
        </p:nvPicPr>
        <p:blipFill>
          <a:blip r:embed="rId2"/>
          <a:stretch>
            <a:fillRect/>
          </a:stretch>
        </p:blipFill>
        <p:spPr>
          <a:xfrm>
            <a:off x="8804366" y="4761691"/>
            <a:ext cx="3387634" cy="2204493"/>
          </a:xfrm>
          <a:prstGeom prst="rect">
            <a:avLst/>
          </a:prstGeom>
        </p:spPr>
      </p:pic>
    </p:spTree>
    <p:extLst>
      <p:ext uri="{BB962C8B-B14F-4D97-AF65-F5344CB8AC3E}">
        <p14:creationId xmlns:p14="http://schemas.microsoft.com/office/powerpoint/2010/main" val="27589493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98616" y="754470"/>
            <a:ext cx="9720943" cy="2638799"/>
          </a:xfrm>
        </p:spPr>
        <p:txBody>
          <a:bodyPr>
            <a:normAutofit/>
          </a:bodyPr>
          <a:lstStyle/>
          <a:p>
            <a:r>
              <a:rPr lang="tr-TR" sz="2800" dirty="0">
                <a:solidFill>
                  <a:srgbClr val="00B050"/>
                </a:solidFill>
              </a:rPr>
              <a:t>4</a:t>
            </a:r>
            <a:r>
              <a:rPr lang="tr-TR" sz="2800" dirty="0" smtClean="0">
                <a:solidFill>
                  <a:srgbClr val="00B050"/>
                </a:solidFill>
              </a:rPr>
              <a:t>. </a:t>
            </a:r>
            <a:r>
              <a:rPr lang="tr-TR" sz="2800" dirty="0">
                <a:solidFill>
                  <a:srgbClr val="00B050"/>
                </a:solidFill>
              </a:rPr>
              <a:t>Hata Odaklı Aile Ortamı: </a:t>
            </a:r>
            <a:r>
              <a:rPr lang="tr-TR" sz="2800" dirty="0"/>
              <a:t>Anne babalar çocukların geçmişteki hataları üzerine odaklanmakta , bu tavırları sonucu özgüvenini kaybeden öğrenci, hata yapmaktan daha da korkar hale gelmektedir.</a:t>
            </a:r>
          </a:p>
        </p:txBody>
      </p:sp>
    </p:spTree>
    <p:extLst>
      <p:ext uri="{BB962C8B-B14F-4D97-AF65-F5344CB8AC3E}">
        <p14:creationId xmlns:p14="http://schemas.microsoft.com/office/powerpoint/2010/main" val="22866099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092823" y="1036320"/>
            <a:ext cx="8915400" cy="3777622"/>
          </a:xfrm>
        </p:spPr>
        <p:txBody>
          <a:bodyPr>
            <a:noAutofit/>
          </a:bodyPr>
          <a:lstStyle/>
          <a:p>
            <a:r>
              <a:rPr lang="tr-TR" sz="2800" dirty="0">
                <a:solidFill>
                  <a:srgbClr val="00B050"/>
                </a:solidFill>
              </a:rPr>
              <a:t>5</a:t>
            </a:r>
            <a:r>
              <a:rPr lang="tr-TR" sz="2800" dirty="0" smtClean="0">
                <a:solidFill>
                  <a:srgbClr val="00B050"/>
                </a:solidFill>
              </a:rPr>
              <a:t>. </a:t>
            </a:r>
            <a:r>
              <a:rPr lang="tr-TR" sz="2800" dirty="0">
                <a:solidFill>
                  <a:srgbClr val="00B050"/>
                </a:solidFill>
              </a:rPr>
              <a:t>Gerçeğe Saygı: “Çok Zeki Ama Çalışmıyor!” Yanlışı:</a:t>
            </a:r>
            <a:r>
              <a:rPr lang="tr-TR" sz="2800" dirty="0"/>
              <a:t> Anne babanın çocuğun gerçek kapasitesini görememesi yapılan çok yaygın bir hata olarak görülmektedir. Bu hata, anne babanın, “Çok zeki ama çalışmıyor!” diye öfkelenerek çocuğun üzerinde daha büyük bir baskı uygulamasına neden olmaktadır. Aynı şekilde çoğu öğretmenin de özellikle veli toplarında anne babalara bu yanlış tutumu desteklediği görülmektedir.</a:t>
            </a:r>
          </a:p>
        </p:txBody>
      </p:sp>
    </p:spTree>
    <p:extLst>
      <p:ext uri="{BB962C8B-B14F-4D97-AF65-F5344CB8AC3E}">
        <p14:creationId xmlns:p14="http://schemas.microsoft.com/office/powerpoint/2010/main" val="24923679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327955" y="696685"/>
            <a:ext cx="8915400" cy="3777622"/>
          </a:xfrm>
        </p:spPr>
        <p:txBody>
          <a:bodyPr>
            <a:normAutofit/>
          </a:bodyPr>
          <a:lstStyle/>
          <a:p>
            <a:r>
              <a:rPr lang="tr-TR" sz="2800" dirty="0">
                <a:solidFill>
                  <a:srgbClr val="00B050"/>
                </a:solidFill>
              </a:rPr>
              <a:t>6</a:t>
            </a:r>
            <a:r>
              <a:rPr lang="tr-TR" sz="2800" dirty="0" smtClean="0">
                <a:solidFill>
                  <a:srgbClr val="00B050"/>
                </a:solidFill>
              </a:rPr>
              <a:t>. </a:t>
            </a:r>
            <a:r>
              <a:rPr lang="tr-TR" sz="2800" dirty="0">
                <a:solidFill>
                  <a:srgbClr val="00B050"/>
                </a:solidFill>
              </a:rPr>
              <a:t>Ergenlik Dönemini Görmeme Yanlışı: </a:t>
            </a:r>
            <a:r>
              <a:rPr lang="tr-TR" sz="2800" dirty="0"/>
              <a:t>Sınava hazırlık dönemi ergenlik dönemine rastladığından, öğrencinin aileden uzaklaşma ve birey olma eğilimlerinin anlayışla karşılanması beklenmektedir.</a:t>
            </a:r>
          </a:p>
        </p:txBody>
      </p:sp>
    </p:spTree>
    <p:extLst>
      <p:ext uri="{BB962C8B-B14F-4D97-AF65-F5344CB8AC3E}">
        <p14:creationId xmlns:p14="http://schemas.microsoft.com/office/powerpoint/2010/main" val="42310265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236514" y="801188"/>
            <a:ext cx="8915400" cy="3777622"/>
          </a:xfrm>
        </p:spPr>
        <p:txBody>
          <a:bodyPr>
            <a:normAutofit/>
          </a:bodyPr>
          <a:lstStyle/>
          <a:p>
            <a:r>
              <a:rPr lang="tr-TR" sz="2800" dirty="0">
                <a:solidFill>
                  <a:srgbClr val="00B050"/>
                </a:solidFill>
              </a:rPr>
              <a:t>7</a:t>
            </a:r>
            <a:r>
              <a:rPr lang="tr-TR" sz="2800" dirty="0" smtClean="0">
                <a:solidFill>
                  <a:srgbClr val="00B050"/>
                </a:solidFill>
              </a:rPr>
              <a:t>. </a:t>
            </a:r>
            <a:r>
              <a:rPr lang="tr-TR" sz="2800" dirty="0">
                <a:solidFill>
                  <a:srgbClr val="00B050"/>
                </a:solidFill>
              </a:rPr>
              <a:t>Sistemi Tanımama Yanlışı: </a:t>
            </a:r>
            <a:r>
              <a:rPr lang="tr-TR" sz="2800" dirty="0"/>
              <a:t>Konuyla ilgilenen eğitimcilerin ve anne babaların bildiği gibi sınava hazırlık ve sınav tercih listesinin hazırlanması dönemlerinde uzman desteği almak çok önemlidir.</a:t>
            </a:r>
          </a:p>
        </p:txBody>
      </p:sp>
    </p:spTree>
    <p:extLst>
      <p:ext uri="{BB962C8B-B14F-4D97-AF65-F5344CB8AC3E}">
        <p14:creationId xmlns:p14="http://schemas.microsoft.com/office/powerpoint/2010/main" val="19404958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092824" y="801189"/>
            <a:ext cx="8915400" cy="3777622"/>
          </a:xfrm>
        </p:spPr>
        <p:txBody>
          <a:bodyPr>
            <a:normAutofit/>
          </a:bodyPr>
          <a:lstStyle/>
          <a:p>
            <a:r>
              <a:rPr lang="tr-TR" sz="2800" dirty="0">
                <a:solidFill>
                  <a:srgbClr val="00B050"/>
                </a:solidFill>
              </a:rPr>
              <a:t>8</a:t>
            </a:r>
            <a:r>
              <a:rPr lang="tr-TR" sz="2800" dirty="0" smtClean="0">
                <a:solidFill>
                  <a:srgbClr val="00B050"/>
                </a:solidFill>
              </a:rPr>
              <a:t>. </a:t>
            </a:r>
            <a:r>
              <a:rPr lang="tr-TR" sz="2800" dirty="0">
                <a:solidFill>
                  <a:srgbClr val="00B050"/>
                </a:solidFill>
              </a:rPr>
              <a:t>Öğrenciyi Tanımamaktan Kaynaklanan Yanlışlar: </a:t>
            </a:r>
            <a:r>
              <a:rPr lang="tr-TR" sz="2800" dirty="0"/>
              <a:t>Çoğu anne babanın çocuğunu gerçek anlamda tanımaması meslek seçiminde önemli bir sorun olarak görülmektedir. Anne babanın çocuğuyla ilişki kurması, hangi sorunlarla karşı karşıya olduğunu, bu sorunları nasıl tanımlandığını, nasıl çözümler ürettiğini bilmesi önemlidir</a:t>
            </a:r>
          </a:p>
        </p:txBody>
      </p:sp>
    </p:spTree>
    <p:extLst>
      <p:ext uri="{BB962C8B-B14F-4D97-AF65-F5344CB8AC3E}">
        <p14:creationId xmlns:p14="http://schemas.microsoft.com/office/powerpoint/2010/main" val="5464724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05440" y="762001"/>
            <a:ext cx="8915400" cy="2634342"/>
          </a:xfrm>
        </p:spPr>
        <p:txBody>
          <a:bodyPr>
            <a:normAutofit lnSpcReduction="10000"/>
          </a:bodyPr>
          <a:lstStyle/>
          <a:p>
            <a:r>
              <a:rPr lang="tr-TR" sz="2800" dirty="0">
                <a:solidFill>
                  <a:srgbClr val="00B050"/>
                </a:solidFill>
              </a:rPr>
              <a:t>9</a:t>
            </a:r>
            <a:r>
              <a:rPr lang="tr-TR" sz="2800" dirty="0" smtClean="0">
                <a:solidFill>
                  <a:srgbClr val="00B050"/>
                </a:solidFill>
              </a:rPr>
              <a:t>. </a:t>
            </a:r>
            <a:r>
              <a:rPr lang="tr-TR" sz="2800" dirty="0">
                <a:solidFill>
                  <a:srgbClr val="00B050"/>
                </a:solidFill>
              </a:rPr>
              <a:t>Çocukla Gereksiz Çok Konuşma Yanlışı: </a:t>
            </a:r>
            <a:r>
              <a:rPr lang="tr-TR" sz="2800" dirty="0"/>
              <a:t>Anne babaların yaptığı yanlış tutumlardan birinin de çocuklarıyla yerli yersiz çok konuşmalarından kaynaklandığıdır. Çok konuşan aile, giderek etkisini yitirmesinden dolayı çocukların onları giderek önemsemedikleri görülmektedir.</a:t>
            </a:r>
          </a:p>
        </p:txBody>
      </p:sp>
      <p:pic>
        <p:nvPicPr>
          <p:cNvPr id="2" name="Resim 1"/>
          <p:cNvPicPr>
            <a:picLocks noChangeAspect="1"/>
          </p:cNvPicPr>
          <p:nvPr/>
        </p:nvPicPr>
        <p:blipFill>
          <a:blip r:embed="rId2"/>
          <a:stretch>
            <a:fillRect/>
          </a:stretch>
        </p:blipFill>
        <p:spPr>
          <a:xfrm>
            <a:off x="4634637" y="3600994"/>
            <a:ext cx="3257006" cy="3257006"/>
          </a:xfrm>
          <a:prstGeom prst="rect">
            <a:avLst/>
          </a:prstGeom>
        </p:spPr>
      </p:pic>
    </p:spTree>
    <p:extLst>
      <p:ext uri="{BB962C8B-B14F-4D97-AF65-F5344CB8AC3E}">
        <p14:creationId xmlns:p14="http://schemas.microsoft.com/office/powerpoint/2010/main" val="20321888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Çocuğunuzun ilgi ve yeteneklerini nasıl keşfedebiliriz?</a:t>
            </a:r>
            <a:endParaRPr lang="tr-TR" b="1" dirty="0"/>
          </a:p>
        </p:txBody>
      </p:sp>
      <p:sp>
        <p:nvSpPr>
          <p:cNvPr id="3" name="İçerik Yer Tutucusu 2"/>
          <p:cNvSpPr>
            <a:spLocks noGrp="1"/>
          </p:cNvSpPr>
          <p:nvPr>
            <p:ph idx="1"/>
          </p:nvPr>
        </p:nvSpPr>
        <p:spPr>
          <a:xfrm>
            <a:off x="2501485" y="1802675"/>
            <a:ext cx="9436352" cy="5055325"/>
          </a:xfrm>
        </p:spPr>
        <p:txBody>
          <a:bodyPr>
            <a:normAutofit fontScale="92500" lnSpcReduction="10000"/>
          </a:bodyPr>
          <a:lstStyle/>
          <a:p>
            <a:r>
              <a:rPr lang="tr-TR" sz="2800" b="1" dirty="0" smtClean="0"/>
              <a:t>Çocuğunuzla oyun oynayın , onunla vakit geçirin.</a:t>
            </a:r>
          </a:p>
          <a:p>
            <a:pPr marL="0" indent="0">
              <a:buNone/>
            </a:pPr>
            <a:r>
              <a:rPr lang="tr-TR" sz="2800" dirty="0"/>
              <a:t>Çocuklarla oyun oynayarak ya da onları oynarken izleyerek onlar hakkında pek çok bilgi edinebilirsiniz. </a:t>
            </a:r>
          </a:p>
          <a:p>
            <a:r>
              <a:rPr lang="tr-TR" sz="2800" dirty="0"/>
              <a:t>Kimi çocuk oyunlarında öğretmen rolü, kimisi doktor rolü üstlenerek sevdiği temaları canlandırır</a:t>
            </a:r>
            <a:r>
              <a:rPr lang="tr-TR" sz="2800" dirty="0" smtClean="0"/>
              <a:t>.</a:t>
            </a:r>
            <a:r>
              <a:rPr lang="tr-TR" sz="2800" dirty="0"/>
              <a:t> Çocuğunuzu izlerken kendinize şu soruları sormak size rehberlik edebilir:</a:t>
            </a:r>
          </a:p>
          <a:p>
            <a:r>
              <a:rPr lang="tr-TR" sz="2800" dirty="0"/>
              <a:t>Onu en çok ne mutlu ediyor, ne heyecanlandırıyor?</a:t>
            </a:r>
          </a:p>
          <a:p>
            <a:r>
              <a:rPr lang="tr-TR" sz="2800" dirty="0"/>
              <a:t>Hangi aktiviteleri, hangi oyuncakları tercih ediyor?</a:t>
            </a:r>
          </a:p>
          <a:p>
            <a:r>
              <a:rPr lang="tr-TR" sz="2800" dirty="0"/>
              <a:t>Ne ile en çok dikkatini toplayarak vakit geçiriyor?</a:t>
            </a:r>
          </a:p>
          <a:p>
            <a:r>
              <a:rPr lang="tr-TR" sz="2800" dirty="0"/>
              <a:t>Boş zamanlarında neler yapıyor? Neyle ilgileniyor?</a:t>
            </a:r>
          </a:p>
          <a:p>
            <a:pPr marL="0" indent="0">
              <a:buNone/>
            </a:pPr>
            <a:endParaRPr lang="tr-TR" dirty="0"/>
          </a:p>
          <a:p>
            <a:pPr marL="0" indent="0">
              <a:buNone/>
            </a:pPr>
            <a:endParaRPr lang="tr-TR" b="1" dirty="0"/>
          </a:p>
        </p:txBody>
      </p:sp>
    </p:spTree>
    <p:extLst>
      <p:ext uri="{BB962C8B-B14F-4D97-AF65-F5344CB8AC3E}">
        <p14:creationId xmlns:p14="http://schemas.microsoft.com/office/powerpoint/2010/main" val="33096620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2. İlgi alanları hakkında sohbet edin, onu dinleyin.</a:t>
            </a:r>
            <a:r>
              <a:rPr lang="tr-TR" dirty="0"/>
              <a:t/>
            </a:r>
            <a:br>
              <a:rPr lang="tr-TR" dirty="0"/>
            </a:br>
            <a:endParaRPr lang="tr-TR" dirty="0"/>
          </a:p>
        </p:txBody>
      </p:sp>
      <p:sp>
        <p:nvSpPr>
          <p:cNvPr id="3" name="İçerik Yer Tutucusu 2"/>
          <p:cNvSpPr>
            <a:spLocks noGrp="1"/>
          </p:cNvSpPr>
          <p:nvPr>
            <p:ph idx="1"/>
          </p:nvPr>
        </p:nvSpPr>
        <p:spPr>
          <a:xfrm>
            <a:off x="2592925" y="2126071"/>
            <a:ext cx="8736875" cy="2746375"/>
          </a:xfrm>
        </p:spPr>
        <p:txBody>
          <a:bodyPr>
            <a:normAutofit fontScale="92500"/>
          </a:bodyPr>
          <a:lstStyle/>
          <a:p>
            <a:r>
              <a:rPr lang="tr-TR" sz="2800" dirty="0"/>
              <a:t>Çocuklar kendi potansiyellerini herkesten iyi bilirler.</a:t>
            </a:r>
          </a:p>
          <a:p>
            <a:r>
              <a:rPr lang="tr-TR" sz="2800" dirty="0"/>
              <a:t>Onlar ilgilendikleri şeyler hakkında konuşurken onları dinleyin.</a:t>
            </a:r>
          </a:p>
          <a:p>
            <a:r>
              <a:rPr lang="tr-TR" sz="2800" dirty="0"/>
              <a:t>Desteklendiğini hissetmek çocuğun kendisine güvenmesine ve kendisini daha da geliştirmesine yardımcı olacaktır.</a:t>
            </a:r>
          </a:p>
          <a:p>
            <a:pPr lvl="3"/>
            <a:endParaRPr lang="tr-TR" dirty="0"/>
          </a:p>
        </p:txBody>
      </p:sp>
    </p:spTree>
    <p:extLst>
      <p:ext uri="{BB962C8B-B14F-4D97-AF65-F5344CB8AC3E}">
        <p14:creationId xmlns:p14="http://schemas.microsoft.com/office/powerpoint/2010/main" val="26137348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90163" y="624110"/>
            <a:ext cx="9714449" cy="1280890"/>
          </a:xfrm>
        </p:spPr>
        <p:txBody>
          <a:bodyPr>
            <a:normAutofit fontScale="90000"/>
          </a:bodyPr>
          <a:lstStyle/>
          <a:p>
            <a:r>
              <a:rPr lang="tr-TR" b="1" dirty="0"/>
              <a:t>3. Ona mümkün olduğunca çok seçenek sunun.</a:t>
            </a:r>
            <a:r>
              <a:rPr lang="tr-TR" dirty="0"/>
              <a:t/>
            </a:r>
            <a:br>
              <a:rPr lang="tr-TR" dirty="0"/>
            </a:br>
            <a:endParaRPr lang="tr-TR" dirty="0"/>
          </a:p>
        </p:txBody>
      </p:sp>
      <p:sp>
        <p:nvSpPr>
          <p:cNvPr id="3" name="İçerik Yer Tutucusu 2"/>
          <p:cNvSpPr>
            <a:spLocks noGrp="1"/>
          </p:cNvSpPr>
          <p:nvPr>
            <p:ph idx="1"/>
          </p:nvPr>
        </p:nvSpPr>
        <p:spPr>
          <a:xfrm>
            <a:off x="968829" y="2478768"/>
            <a:ext cx="10515600" cy="2197735"/>
          </a:xfrm>
        </p:spPr>
        <p:txBody>
          <a:bodyPr/>
          <a:lstStyle/>
          <a:p>
            <a:r>
              <a:rPr lang="tr-TR" sz="2800" dirty="0"/>
              <a:t>Çocuğunuz için okul aktiviteleri seçerken, spor ya da sanat çalışmalarına yönlendirirken ona bolca seçenek sunun. Sizin hiç ilginizi çekmeyen bir şeyi seçse bile onu mutlaka destekleyin ve denemesini sağlayın.</a:t>
            </a:r>
          </a:p>
          <a:p>
            <a:endParaRPr lang="tr-TR" dirty="0"/>
          </a:p>
        </p:txBody>
      </p:sp>
    </p:spTree>
    <p:extLst>
      <p:ext uri="{BB962C8B-B14F-4D97-AF65-F5344CB8AC3E}">
        <p14:creationId xmlns:p14="http://schemas.microsoft.com/office/powerpoint/2010/main" val="28832557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42703" y="1616617"/>
            <a:ext cx="5797731" cy="4209415"/>
          </a:xfrm>
        </p:spPr>
        <p:txBody>
          <a:bodyPr>
            <a:normAutofit fontScale="92500" lnSpcReduction="10000"/>
          </a:bodyPr>
          <a:lstStyle/>
          <a:p>
            <a:endParaRPr lang="tr-TR" dirty="0"/>
          </a:p>
          <a:p>
            <a:r>
              <a:rPr lang="tr-TR" sz="2800" dirty="0"/>
              <a:t>Anne baba olarak geleceğe yönelik en değerli yatırımlarımız çocuklarımızdır. Çok sevdiğimiz çocuklarımız için her şeyin en iyisini en güzelini isteriz. Bu istekle daha çocuklarımız doğmadan onlarla ilgili önemli kararlar alırız ve büyüyünce hangi mesleği seçeceğine ilişkin hayaller kurarız. </a:t>
            </a:r>
          </a:p>
        </p:txBody>
      </p:sp>
      <p:pic>
        <p:nvPicPr>
          <p:cNvPr id="4" name="Resim 3"/>
          <p:cNvPicPr>
            <a:picLocks noChangeAspect="1"/>
          </p:cNvPicPr>
          <p:nvPr/>
        </p:nvPicPr>
        <p:blipFill>
          <a:blip r:embed="rId2"/>
          <a:stretch>
            <a:fillRect/>
          </a:stretch>
        </p:blipFill>
        <p:spPr>
          <a:xfrm>
            <a:off x="7014755" y="1112146"/>
            <a:ext cx="3931919" cy="5218359"/>
          </a:xfrm>
          <a:prstGeom prst="rect">
            <a:avLst/>
          </a:prstGeom>
        </p:spPr>
      </p:pic>
    </p:spTree>
    <p:extLst>
      <p:ext uri="{BB962C8B-B14F-4D97-AF65-F5344CB8AC3E}">
        <p14:creationId xmlns:p14="http://schemas.microsoft.com/office/powerpoint/2010/main" val="9117686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87531" y="663298"/>
            <a:ext cx="8911687" cy="1280890"/>
          </a:xfrm>
        </p:spPr>
        <p:txBody>
          <a:bodyPr/>
          <a:lstStyle/>
          <a:p>
            <a:r>
              <a:rPr lang="tr-TR" b="1" dirty="0"/>
              <a:t>4. Çok fazla beklenti içerisine girmemeye dikkat edin.</a:t>
            </a:r>
            <a:endParaRPr lang="tr-TR" dirty="0"/>
          </a:p>
        </p:txBody>
      </p:sp>
      <p:sp>
        <p:nvSpPr>
          <p:cNvPr id="3" name="İçerik Yer Tutucusu 2"/>
          <p:cNvSpPr>
            <a:spLocks noGrp="1"/>
          </p:cNvSpPr>
          <p:nvPr>
            <p:ph idx="1"/>
          </p:nvPr>
        </p:nvSpPr>
        <p:spPr>
          <a:xfrm>
            <a:off x="1789611" y="2133600"/>
            <a:ext cx="9715001" cy="4293326"/>
          </a:xfrm>
        </p:spPr>
        <p:txBody>
          <a:bodyPr>
            <a:normAutofit fontScale="92500" lnSpcReduction="20000"/>
          </a:bodyPr>
          <a:lstStyle/>
          <a:p>
            <a:r>
              <a:rPr lang="tr-TR" sz="3000" dirty="0"/>
              <a:t>Anne babalar, çocuklarının başarılı olmasını sağlamaya çalışırken kimi zaman çocuklarının yaptıklarını sürekli yorumlayarak, değerlendirerek istemeden onların üstüne yük yüklemiş olurlar. Çocuğunuz size çizdiği bir resmi gösterdiği zaman gereğinden fazla yorum yapmak, çocuğunuzun performansı hakkında kaygılanmasına sebep olabilir ve risk alma, denemeler yapma isteğini azaltabilir.</a:t>
            </a:r>
          </a:p>
          <a:p>
            <a:r>
              <a:rPr lang="tr-TR" sz="3000" dirty="0"/>
              <a:t>Çocuklar ne kadar özgürce araştırır ve yeni şeyleri korkusuzca denerse güçlü yönlerini bulmaları o kadar kolay olacaktır.</a:t>
            </a:r>
          </a:p>
          <a:p>
            <a:endParaRPr lang="tr-TR" dirty="0"/>
          </a:p>
        </p:txBody>
      </p:sp>
    </p:spTree>
    <p:extLst>
      <p:ext uri="{BB962C8B-B14F-4D97-AF65-F5344CB8AC3E}">
        <p14:creationId xmlns:p14="http://schemas.microsoft.com/office/powerpoint/2010/main" val="39853975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246810" y="544735"/>
            <a:ext cx="8911687" cy="1280890"/>
          </a:xfrm>
        </p:spPr>
        <p:txBody>
          <a:bodyPr/>
          <a:lstStyle/>
          <a:p>
            <a:r>
              <a:rPr lang="tr-TR" b="1" dirty="0"/>
              <a:t>5. Başkalarıyla karşılaştırmayın.</a:t>
            </a:r>
            <a:r>
              <a:rPr lang="tr-TR" dirty="0"/>
              <a:t/>
            </a:r>
            <a:br>
              <a:rPr lang="tr-TR" dirty="0"/>
            </a:br>
            <a:endParaRPr lang="tr-TR" dirty="0"/>
          </a:p>
        </p:txBody>
      </p:sp>
      <p:sp>
        <p:nvSpPr>
          <p:cNvPr id="3" name="İçerik Yer Tutucusu 2"/>
          <p:cNvSpPr>
            <a:spLocks noGrp="1"/>
          </p:cNvSpPr>
          <p:nvPr>
            <p:ph idx="1"/>
          </p:nvPr>
        </p:nvSpPr>
        <p:spPr>
          <a:xfrm>
            <a:off x="2246810" y="1825625"/>
            <a:ext cx="9106989" cy="2067106"/>
          </a:xfrm>
        </p:spPr>
        <p:txBody>
          <a:bodyPr>
            <a:normAutofit/>
          </a:bodyPr>
          <a:lstStyle/>
          <a:p>
            <a:r>
              <a:rPr lang="tr-TR" sz="2800" dirty="0"/>
              <a:t>Çocuğunuzun her hangi bir konudaki performansını asla başka bir çocukla karşılaştırmayın. Her çocuk tek ve özeldir, yetenekleri herkesten farklıdır ve kendine özgüdür.</a:t>
            </a:r>
          </a:p>
          <a:p>
            <a:endParaRPr lang="tr-TR" sz="2800" dirty="0"/>
          </a:p>
        </p:txBody>
      </p:sp>
      <p:pic>
        <p:nvPicPr>
          <p:cNvPr id="4" name="Resim 3"/>
          <p:cNvPicPr>
            <a:picLocks noChangeAspect="1"/>
          </p:cNvPicPr>
          <p:nvPr/>
        </p:nvPicPr>
        <p:blipFill>
          <a:blip r:embed="rId2"/>
          <a:stretch>
            <a:fillRect/>
          </a:stretch>
        </p:blipFill>
        <p:spPr>
          <a:xfrm>
            <a:off x="8177349" y="3892732"/>
            <a:ext cx="4014651" cy="2792190"/>
          </a:xfrm>
          <a:prstGeom prst="rect">
            <a:avLst/>
          </a:prstGeom>
        </p:spPr>
      </p:pic>
    </p:spTree>
    <p:extLst>
      <p:ext uri="{BB962C8B-B14F-4D97-AF65-F5344CB8AC3E}">
        <p14:creationId xmlns:p14="http://schemas.microsoft.com/office/powerpoint/2010/main" val="21902480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754739"/>
            <a:ext cx="8911687" cy="1280890"/>
          </a:xfrm>
        </p:spPr>
        <p:txBody>
          <a:bodyPr/>
          <a:lstStyle/>
          <a:p>
            <a:r>
              <a:rPr lang="tr-TR" b="1" dirty="0"/>
              <a:t>6. Çocuğunuza güvenin.</a:t>
            </a:r>
            <a:r>
              <a:rPr lang="tr-TR" dirty="0"/>
              <a:t/>
            </a:r>
            <a:br>
              <a:rPr lang="tr-TR" dirty="0"/>
            </a:br>
            <a:endParaRPr lang="tr-TR" dirty="0"/>
          </a:p>
        </p:txBody>
      </p:sp>
      <p:sp>
        <p:nvSpPr>
          <p:cNvPr id="3" name="İçerik Yer Tutucusu 2"/>
          <p:cNvSpPr>
            <a:spLocks noGrp="1"/>
          </p:cNvSpPr>
          <p:nvPr>
            <p:ph idx="1"/>
          </p:nvPr>
        </p:nvSpPr>
        <p:spPr/>
        <p:txBody>
          <a:bodyPr>
            <a:normAutofit fontScale="92500" lnSpcReduction="20000"/>
          </a:bodyPr>
          <a:lstStyle/>
          <a:p>
            <a:r>
              <a:rPr lang="tr-TR" sz="2800" dirty="0"/>
              <a:t>Çocukların kendi potansiyellerini, yeteneklerini keşfetmeleri için sizin yapabileceğiniz en önemli şey çocuğunuzun yeni şeyler denemesine, sorular sormasına, araştırmasına, kendini geliştirmesine destek olmaktır. </a:t>
            </a:r>
          </a:p>
          <a:p>
            <a:r>
              <a:rPr lang="tr-TR" sz="2800" dirty="0"/>
              <a:t>Onlara güvenin ve kendi yollarını bulmalarına yardım edin.  Çocukların kendilerini, yeteneklerini, potansiyellerini bulma yolculuklarında anne babaların onlara rehberlik etmesi hem keyifli, hem de son derece gurur vericidir.</a:t>
            </a:r>
          </a:p>
          <a:p>
            <a:endParaRPr lang="tr-TR" dirty="0"/>
          </a:p>
        </p:txBody>
      </p:sp>
    </p:spTree>
    <p:extLst>
      <p:ext uri="{BB962C8B-B14F-4D97-AF65-F5344CB8AC3E}">
        <p14:creationId xmlns:p14="http://schemas.microsoft.com/office/powerpoint/2010/main" val="39750830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42481" y="430344"/>
            <a:ext cx="8911687" cy="1280890"/>
          </a:xfrm>
        </p:spPr>
        <p:txBody>
          <a:bodyPr/>
          <a:lstStyle/>
          <a:p>
            <a:r>
              <a:rPr lang="tr-TR" b="1" dirty="0" smtClean="0"/>
              <a:t>Sevgili veliler çocuğunuzu meslek seçiminde desteklemek için;</a:t>
            </a:r>
            <a:endParaRPr lang="tr-TR" b="1" dirty="0"/>
          </a:p>
        </p:txBody>
      </p:sp>
      <p:sp>
        <p:nvSpPr>
          <p:cNvPr id="3" name="İçerik Yer Tutucusu 2"/>
          <p:cNvSpPr>
            <a:spLocks noGrp="1"/>
          </p:cNvSpPr>
          <p:nvPr>
            <p:ph idx="1"/>
          </p:nvPr>
        </p:nvSpPr>
        <p:spPr>
          <a:xfrm>
            <a:off x="992777" y="1711234"/>
            <a:ext cx="11351623" cy="5278124"/>
          </a:xfrm>
        </p:spPr>
        <p:txBody>
          <a:bodyPr>
            <a:normAutofit fontScale="55000" lnSpcReduction="20000"/>
          </a:bodyPr>
          <a:lstStyle/>
          <a:p>
            <a:pPr>
              <a:buFont typeface="Wingdings" panose="05000000000000000000" pitchFamily="2" charset="2"/>
              <a:buChar char="ü"/>
            </a:pPr>
            <a:r>
              <a:rPr lang="tr-TR" sz="4500" dirty="0" smtClean="0"/>
              <a:t>Çocuklarınızı </a:t>
            </a:r>
            <a:r>
              <a:rPr lang="tr-TR" sz="4500" dirty="0"/>
              <a:t>erken yaşlardan başlayarak </a:t>
            </a:r>
            <a:r>
              <a:rPr lang="tr-TR" sz="4500" dirty="0" smtClean="0"/>
              <a:t>yetenekleri, ilgileri </a:t>
            </a:r>
            <a:r>
              <a:rPr lang="tr-TR" sz="4500" dirty="0"/>
              <a:t>doğrultusunda </a:t>
            </a:r>
            <a:r>
              <a:rPr lang="tr-TR" sz="4500" dirty="0" smtClean="0"/>
              <a:t>gerçekçi </a:t>
            </a:r>
            <a:r>
              <a:rPr lang="tr-TR" sz="4500" dirty="0"/>
              <a:t>olarak </a:t>
            </a:r>
            <a:r>
              <a:rPr lang="tr-TR" sz="4500" dirty="0" smtClean="0"/>
              <a:t>gözlemlemeli </a:t>
            </a:r>
            <a:r>
              <a:rPr lang="tr-TR" sz="4500" dirty="0"/>
              <a:t>ve </a:t>
            </a:r>
            <a:r>
              <a:rPr lang="tr-TR" sz="4500" dirty="0" smtClean="0"/>
              <a:t>değerlendirmelisiniz.</a:t>
            </a:r>
          </a:p>
          <a:p>
            <a:pPr>
              <a:buFont typeface="Wingdings" panose="05000000000000000000" pitchFamily="2" charset="2"/>
              <a:buChar char="ü"/>
            </a:pPr>
            <a:r>
              <a:rPr lang="tr-TR" sz="4500" dirty="0" smtClean="0"/>
              <a:t> </a:t>
            </a:r>
            <a:r>
              <a:rPr lang="tr-TR" sz="4500" dirty="0"/>
              <a:t>Çocuklarınızı daha </a:t>
            </a:r>
            <a:r>
              <a:rPr lang="tr-TR" sz="4500" dirty="0" smtClean="0"/>
              <a:t>iyi tanıyabilmek </a:t>
            </a:r>
            <a:r>
              <a:rPr lang="tr-TR" sz="4500" dirty="0"/>
              <a:t>ve ona </a:t>
            </a:r>
            <a:r>
              <a:rPr lang="tr-TR" sz="4500" dirty="0" smtClean="0"/>
              <a:t>rehberlik edebilmek için öğretmenleriyle</a:t>
            </a:r>
            <a:r>
              <a:rPr lang="tr-TR" sz="4500" dirty="0"/>
              <a:t>, </a:t>
            </a:r>
            <a:r>
              <a:rPr lang="tr-TR" sz="4500" dirty="0" smtClean="0"/>
              <a:t>iş </a:t>
            </a:r>
            <a:r>
              <a:rPr lang="tr-TR" sz="4500" dirty="0"/>
              <a:t>ve meslek danışmanlarıyla </a:t>
            </a:r>
            <a:r>
              <a:rPr lang="tr-TR" sz="4500" dirty="0" smtClean="0"/>
              <a:t>işbirliği yapmalısınız.</a:t>
            </a:r>
          </a:p>
          <a:p>
            <a:pPr>
              <a:buFont typeface="Wingdings" panose="05000000000000000000" pitchFamily="2" charset="2"/>
              <a:buChar char="ü"/>
            </a:pPr>
            <a:r>
              <a:rPr lang="tr-TR" sz="4500" dirty="0"/>
              <a:t>Çocuklarınızın </a:t>
            </a:r>
            <a:r>
              <a:rPr lang="tr-TR" sz="4500" dirty="0" smtClean="0"/>
              <a:t>çeşitli </a:t>
            </a:r>
            <a:r>
              <a:rPr lang="tr-TR" sz="4500" dirty="0"/>
              <a:t>mesleklere </a:t>
            </a:r>
            <a:r>
              <a:rPr lang="tr-TR" sz="4500" dirty="0" smtClean="0"/>
              <a:t>ilgisini </a:t>
            </a:r>
            <a:r>
              <a:rPr lang="tr-TR" sz="4500" dirty="0"/>
              <a:t>göz ardı </a:t>
            </a:r>
            <a:r>
              <a:rPr lang="tr-TR" sz="4500" dirty="0" smtClean="0"/>
              <a:t>etmemelisiniz</a:t>
            </a:r>
            <a:r>
              <a:rPr lang="tr-TR" sz="4500" dirty="0"/>
              <a:t>. </a:t>
            </a:r>
            <a:endParaRPr lang="tr-TR" sz="4500" dirty="0" smtClean="0"/>
          </a:p>
          <a:p>
            <a:pPr>
              <a:buFont typeface="Wingdings" panose="05000000000000000000" pitchFamily="2" charset="2"/>
              <a:buChar char="ü"/>
            </a:pPr>
            <a:r>
              <a:rPr lang="tr-TR" sz="4500" dirty="0"/>
              <a:t>Çocuğunuzun </a:t>
            </a:r>
            <a:r>
              <a:rPr lang="tr-TR" sz="4500" dirty="0" smtClean="0"/>
              <a:t>ilgi </a:t>
            </a:r>
            <a:r>
              <a:rPr lang="tr-TR" sz="4500" dirty="0"/>
              <a:t>duyduğu, </a:t>
            </a:r>
            <a:r>
              <a:rPr lang="tr-TR" sz="4500" dirty="0" smtClean="0"/>
              <a:t>sevdiği, </a:t>
            </a:r>
            <a:r>
              <a:rPr lang="tr-TR" sz="4500" dirty="0"/>
              <a:t>aynı zamanda </a:t>
            </a:r>
            <a:r>
              <a:rPr lang="tr-TR" sz="4500" dirty="0" smtClean="0"/>
              <a:t>yeteneklerine </a:t>
            </a:r>
            <a:r>
              <a:rPr lang="tr-TR" sz="4500" dirty="0"/>
              <a:t>uygun olan mesleklere </a:t>
            </a:r>
            <a:r>
              <a:rPr lang="tr-TR" sz="4500" dirty="0" smtClean="0"/>
              <a:t>yönelmesine </a:t>
            </a:r>
            <a:r>
              <a:rPr lang="tr-TR" sz="4500" dirty="0"/>
              <a:t>yardımcı olmalısınız</a:t>
            </a:r>
            <a:r>
              <a:rPr lang="tr-TR" sz="4500" dirty="0" smtClean="0"/>
              <a:t>.</a:t>
            </a:r>
          </a:p>
          <a:p>
            <a:pPr>
              <a:buFont typeface="Wingdings" panose="05000000000000000000" pitchFamily="2" charset="2"/>
              <a:buChar char="ü"/>
            </a:pPr>
            <a:r>
              <a:rPr lang="tr-TR" sz="4500" dirty="0"/>
              <a:t>Çocukların </a:t>
            </a:r>
            <a:r>
              <a:rPr lang="tr-TR" sz="4500" dirty="0" smtClean="0"/>
              <a:t>seçeceği </a:t>
            </a:r>
            <a:r>
              <a:rPr lang="tr-TR" sz="4500" dirty="0"/>
              <a:t>meslekler konusunda </a:t>
            </a:r>
            <a:r>
              <a:rPr lang="tr-TR" sz="4500" dirty="0" smtClean="0"/>
              <a:t>fikirleri </a:t>
            </a:r>
            <a:r>
              <a:rPr lang="tr-TR" sz="4500" dirty="0"/>
              <a:t>sık sık </a:t>
            </a:r>
            <a:r>
              <a:rPr lang="tr-TR" sz="4500" dirty="0" smtClean="0"/>
              <a:t>değişse </a:t>
            </a:r>
            <a:r>
              <a:rPr lang="tr-TR" sz="4500" dirty="0"/>
              <a:t>de </a:t>
            </a:r>
            <a:r>
              <a:rPr lang="tr-TR" sz="4500" dirty="0" smtClean="0"/>
              <a:t>söylediklerini </a:t>
            </a:r>
            <a:r>
              <a:rPr lang="tr-TR" sz="4500" dirty="0"/>
              <a:t>sabırla </a:t>
            </a:r>
            <a:r>
              <a:rPr lang="tr-TR" sz="4500" dirty="0" smtClean="0"/>
              <a:t>dinlemeli, </a:t>
            </a:r>
            <a:r>
              <a:rPr lang="tr-TR" sz="4500" dirty="0"/>
              <a:t>kararsızlıklarını anlayışla karşılamalı, </a:t>
            </a:r>
            <a:r>
              <a:rPr lang="tr-TR" sz="4500" dirty="0" smtClean="0"/>
              <a:t>fikirlerinin </a:t>
            </a:r>
            <a:r>
              <a:rPr lang="tr-TR" sz="4500" dirty="0"/>
              <a:t>olgunlaşmasına yardımcı olmalısınız</a:t>
            </a:r>
            <a:r>
              <a:rPr lang="tr-TR" sz="4500" dirty="0" smtClean="0"/>
              <a:t>.</a:t>
            </a:r>
          </a:p>
          <a:p>
            <a:pPr>
              <a:buFont typeface="Wingdings" panose="05000000000000000000" pitchFamily="2" charset="2"/>
              <a:buChar char="ü"/>
            </a:pPr>
            <a:r>
              <a:rPr lang="tr-TR" sz="4500" dirty="0"/>
              <a:t>Çocuğunuzun doğru karar almasına katkı sağlamak </a:t>
            </a:r>
            <a:r>
              <a:rPr lang="tr-TR" sz="4500" dirty="0" smtClean="0"/>
              <a:t>için </a:t>
            </a:r>
            <a:r>
              <a:rPr lang="tr-TR" sz="4500" dirty="0"/>
              <a:t>meslekler hakkında </a:t>
            </a:r>
            <a:r>
              <a:rPr lang="tr-TR" sz="4500" dirty="0" smtClean="0"/>
              <a:t>bilgi sahibi </a:t>
            </a:r>
            <a:r>
              <a:rPr lang="tr-TR" sz="4500" dirty="0"/>
              <a:t>olmalısınız</a:t>
            </a:r>
            <a:r>
              <a:rPr lang="tr-TR" sz="4500" dirty="0" smtClean="0"/>
              <a:t>.</a:t>
            </a:r>
          </a:p>
          <a:p>
            <a:pPr>
              <a:buFont typeface="Wingdings" panose="05000000000000000000" pitchFamily="2" charset="2"/>
              <a:buChar char="ü"/>
            </a:pPr>
            <a:endParaRPr lang="tr-TR" sz="2000" dirty="0"/>
          </a:p>
          <a:p>
            <a:pPr>
              <a:buFont typeface="Wingdings" panose="05000000000000000000" pitchFamily="2" charset="2"/>
              <a:buChar char="ü"/>
            </a:pPr>
            <a:endParaRPr lang="tr-TR" sz="2000" dirty="0" smtClean="0"/>
          </a:p>
          <a:p>
            <a:pPr>
              <a:buFont typeface="Wingdings" panose="05000000000000000000" pitchFamily="2" charset="2"/>
              <a:buChar char="ü"/>
            </a:pPr>
            <a:endParaRPr lang="tr-TR" sz="2000" dirty="0"/>
          </a:p>
          <a:p>
            <a:pPr>
              <a:buFont typeface="Wingdings" panose="05000000000000000000" pitchFamily="2" charset="2"/>
              <a:buChar char="ü"/>
            </a:pPr>
            <a:endParaRPr lang="tr-TR" sz="2000" dirty="0" smtClean="0"/>
          </a:p>
          <a:p>
            <a:pPr>
              <a:buFont typeface="Wingdings" panose="05000000000000000000" pitchFamily="2" charset="2"/>
              <a:buChar char="ü"/>
            </a:pPr>
            <a:endParaRPr lang="tr-TR" sz="2000" dirty="0"/>
          </a:p>
          <a:p>
            <a:pPr>
              <a:buFont typeface="Wingdings" panose="05000000000000000000" pitchFamily="2" charset="2"/>
              <a:buChar char="ü"/>
            </a:pPr>
            <a:endParaRPr lang="tr-TR" sz="2000" dirty="0" smtClean="0"/>
          </a:p>
          <a:p>
            <a:pPr>
              <a:buFont typeface="Wingdings" panose="05000000000000000000" pitchFamily="2" charset="2"/>
              <a:buChar char="ü"/>
            </a:pPr>
            <a:endParaRPr lang="tr-TR" sz="2000" dirty="0"/>
          </a:p>
        </p:txBody>
      </p:sp>
    </p:spTree>
    <p:extLst>
      <p:ext uri="{BB962C8B-B14F-4D97-AF65-F5344CB8AC3E}">
        <p14:creationId xmlns:p14="http://schemas.microsoft.com/office/powerpoint/2010/main" val="37753533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68459" y="544735"/>
            <a:ext cx="8911687" cy="1280890"/>
          </a:xfrm>
        </p:spPr>
        <p:txBody>
          <a:bodyPr/>
          <a:lstStyle/>
          <a:p>
            <a:r>
              <a:rPr lang="tr-TR" b="1" dirty="0"/>
              <a:t>Sevgili veliler çocuğunuzu meslek seçiminde desteklemek için;</a:t>
            </a:r>
          </a:p>
        </p:txBody>
      </p:sp>
      <p:sp>
        <p:nvSpPr>
          <p:cNvPr id="3" name="İçerik Yer Tutucusu 2"/>
          <p:cNvSpPr>
            <a:spLocks noGrp="1"/>
          </p:cNvSpPr>
          <p:nvPr>
            <p:ph idx="1"/>
          </p:nvPr>
        </p:nvSpPr>
        <p:spPr>
          <a:xfrm>
            <a:off x="866503" y="1825625"/>
            <a:ext cx="10515600" cy="4351338"/>
          </a:xfrm>
        </p:spPr>
        <p:txBody>
          <a:bodyPr>
            <a:normAutofit fontScale="85000" lnSpcReduction="20000"/>
          </a:bodyPr>
          <a:lstStyle/>
          <a:p>
            <a:pPr>
              <a:buFont typeface="Wingdings" panose="05000000000000000000" pitchFamily="2" charset="2"/>
              <a:buChar char="ü"/>
            </a:pPr>
            <a:r>
              <a:rPr lang="tr-TR" sz="2800" dirty="0"/>
              <a:t>Karar verme aşamasında çocuğunuzun </a:t>
            </a:r>
            <a:r>
              <a:rPr lang="tr-TR" sz="2800" dirty="0" smtClean="0"/>
              <a:t>seçmeyi </a:t>
            </a:r>
            <a:r>
              <a:rPr lang="tr-TR" sz="2800" dirty="0"/>
              <a:t>düşündüğü </a:t>
            </a:r>
            <a:r>
              <a:rPr lang="tr-TR" sz="2800" dirty="0" smtClean="0"/>
              <a:t>mesleğ</a:t>
            </a:r>
            <a:r>
              <a:rPr lang="tr-TR" sz="2800" dirty="0"/>
              <a:t>i</a:t>
            </a:r>
            <a:r>
              <a:rPr lang="tr-TR" sz="2800" dirty="0" smtClean="0"/>
              <a:t>n </a:t>
            </a:r>
            <a:r>
              <a:rPr lang="tr-TR" sz="2800" dirty="0"/>
              <a:t>ona uygun olup olmadığını, çocuğunuzun </a:t>
            </a:r>
            <a:r>
              <a:rPr lang="tr-TR" sz="2800" dirty="0" smtClean="0"/>
              <a:t>kişilik özelliklerini </a:t>
            </a:r>
            <a:r>
              <a:rPr lang="tr-TR" sz="2800" dirty="0"/>
              <a:t>göz önünde tutarak </a:t>
            </a:r>
            <a:r>
              <a:rPr lang="tr-TR" sz="2800" dirty="0" smtClean="0"/>
              <a:t>birlikte değerlendirmelisin</a:t>
            </a:r>
            <a:r>
              <a:rPr lang="tr-TR" sz="2800" dirty="0"/>
              <a:t>i</a:t>
            </a:r>
            <a:r>
              <a:rPr lang="tr-TR" sz="2800" dirty="0" smtClean="0"/>
              <a:t>z.</a:t>
            </a:r>
          </a:p>
          <a:p>
            <a:pPr>
              <a:buFont typeface="Wingdings" panose="05000000000000000000" pitchFamily="2" charset="2"/>
              <a:buChar char="ü"/>
            </a:pPr>
            <a:r>
              <a:rPr lang="tr-TR" sz="2800" dirty="0"/>
              <a:t>Çocuğunuza </a:t>
            </a:r>
            <a:r>
              <a:rPr lang="tr-TR" sz="2800" dirty="0" smtClean="0"/>
              <a:t>seçeceği </a:t>
            </a:r>
            <a:r>
              <a:rPr lang="tr-TR" sz="2800" dirty="0"/>
              <a:t>meslek konusunda baskıcı davranmamalısınız</a:t>
            </a:r>
            <a:r>
              <a:rPr lang="tr-TR" sz="2800" dirty="0" smtClean="0"/>
              <a:t>.</a:t>
            </a:r>
          </a:p>
          <a:p>
            <a:pPr>
              <a:buFont typeface="Wingdings" panose="05000000000000000000" pitchFamily="2" charset="2"/>
              <a:buChar char="ü"/>
            </a:pPr>
            <a:r>
              <a:rPr lang="tr-TR" sz="2800" dirty="0" smtClean="0"/>
              <a:t>Bir mesleğin </a:t>
            </a:r>
            <a:r>
              <a:rPr lang="tr-TR" sz="2800" dirty="0"/>
              <a:t>sadece kazancının ve statüsünün </a:t>
            </a:r>
            <a:r>
              <a:rPr lang="tr-TR" sz="2800" dirty="0" smtClean="0"/>
              <a:t>iyi </a:t>
            </a:r>
            <a:r>
              <a:rPr lang="tr-TR" sz="2800" dirty="0"/>
              <a:t>olmasının başarı ve mutluluğu </a:t>
            </a:r>
            <a:r>
              <a:rPr lang="tr-TR" sz="2800" dirty="0" smtClean="0"/>
              <a:t>beraberinde getirmeyeceğini </a:t>
            </a:r>
            <a:r>
              <a:rPr lang="tr-TR" sz="2800" dirty="0"/>
              <a:t>göz ardı </a:t>
            </a:r>
            <a:r>
              <a:rPr lang="tr-TR" sz="2800" dirty="0" smtClean="0"/>
              <a:t>etmemelisiniz.</a:t>
            </a:r>
          </a:p>
          <a:p>
            <a:pPr>
              <a:buFont typeface="Wingdings" panose="05000000000000000000" pitchFamily="2" charset="2"/>
              <a:buChar char="ü"/>
            </a:pPr>
            <a:r>
              <a:rPr lang="tr-TR" sz="2800" dirty="0"/>
              <a:t>Anne baba olarak çocuklarınızı </a:t>
            </a:r>
            <a:r>
              <a:rPr lang="tr-TR" sz="2800" dirty="0" smtClean="0"/>
              <a:t>geleceğ</a:t>
            </a:r>
            <a:r>
              <a:rPr lang="tr-TR" sz="2800" dirty="0"/>
              <a:t>i</a:t>
            </a:r>
            <a:r>
              <a:rPr lang="tr-TR" sz="2800" dirty="0" smtClean="0"/>
              <a:t>n </a:t>
            </a:r>
            <a:r>
              <a:rPr lang="tr-TR" sz="2800" dirty="0"/>
              <a:t>dünyasında yer alacak </a:t>
            </a:r>
            <a:r>
              <a:rPr lang="tr-TR" sz="2800" dirty="0" smtClean="0"/>
              <a:t>şekilde yetiştirmeli </a:t>
            </a:r>
            <a:r>
              <a:rPr lang="tr-TR" sz="2800" dirty="0"/>
              <a:t>ve onları </a:t>
            </a:r>
            <a:r>
              <a:rPr lang="tr-TR" sz="2800" dirty="0" smtClean="0"/>
              <a:t>yeteneklerine </a:t>
            </a:r>
            <a:r>
              <a:rPr lang="tr-TR" sz="2800" dirty="0"/>
              <a:t>göre </a:t>
            </a:r>
            <a:r>
              <a:rPr lang="tr-TR" sz="2800" dirty="0" smtClean="0"/>
              <a:t>geleceğin mesleklerine </a:t>
            </a:r>
            <a:r>
              <a:rPr lang="tr-TR" sz="2800" dirty="0"/>
              <a:t>doğru </a:t>
            </a:r>
            <a:r>
              <a:rPr lang="tr-TR" sz="2800" dirty="0" smtClean="0"/>
              <a:t>yönlendirmelisiniz.</a:t>
            </a:r>
          </a:p>
          <a:p>
            <a:pPr>
              <a:buFont typeface="Wingdings" panose="05000000000000000000" pitchFamily="2" charset="2"/>
              <a:buChar char="ü"/>
            </a:pPr>
            <a:r>
              <a:rPr lang="tr-TR" sz="2800" dirty="0"/>
              <a:t>Meslek </a:t>
            </a:r>
            <a:r>
              <a:rPr lang="tr-TR" sz="2800" dirty="0" smtClean="0"/>
              <a:t>seçimi </a:t>
            </a:r>
            <a:r>
              <a:rPr lang="tr-TR" sz="2800" dirty="0"/>
              <a:t>konusunda yol </a:t>
            </a:r>
            <a:r>
              <a:rPr lang="tr-TR" sz="2800" dirty="0" smtClean="0"/>
              <a:t>gösterebilir</a:t>
            </a:r>
            <a:r>
              <a:rPr lang="tr-TR" sz="2800" dirty="0"/>
              <a:t>, </a:t>
            </a:r>
            <a:r>
              <a:rPr lang="tr-TR" sz="2800" dirty="0" smtClean="0"/>
              <a:t>fikrinizi söyleyebilirsiniz </a:t>
            </a:r>
            <a:r>
              <a:rPr lang="tr-TR" sz="2800" dirty="0"/>
              <a:t>ama son kararı çocuğunuza bırakmalısınız. </a:t>
            </a:r>
          </a:p>
          <a:p>
            <a:pPr>
              <a:buFont typeface="Wingdings" panose="05000000000000000000" pitchFamily="2" charset="2"/>
              <a:buChar char="ü"/>
            </a:pPr>
            <a:endParaRPr lang="tr-TR" dirty="0"/>
          </a:p>
        </p:txBody>
      </p:sp>
    </p:spTree>
    <p:extLst>
      <p:ext uri="{BB962C8B-B14F-4D97-AF65-F5344CB8AC3E}">
        <p14:creationId xmlns:p14="http://schemas.microsoft.com/office/powerpoint/2010/main" val="15439065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6" y="624110"/>
            <a:ext cx="3481304" cy="851993"/>
          </a:xfrm>
        </p:spPr>
        <p:txBody>
          <a:bodyPr/>
          <a:lstStyle/>
          <a:p>
            <a:r>
              <a:rPr lang="tr-TR" b="1" dirty="0" smtClean="0"/>
              <a:t>Kaynakça</a:t>
            </a:r>
            <a:r>
              <a:rPr lang="tr-TR" dirty="0" smtClean="0"/>
              <a:t> </a:t>
            </a:r>
            <a:endParaRPr lang="tr-TR" dirty="0"/>
          </a:p>
        </p:txBody>
      </p:sp>
      <p:sp>
        <p:nvSpPr>
          <p:cNvPr id="3" name="İçerik Yer Tutucusu 2"/>
          <p:cNvSpPr>
            <a:spLocks noGrp="1"/>
          </p:cNvSpPr>
          <p:nvPr>
            <p:ph idx="1"/>
          </p:nvPr>
        </p:nvSpPr>
        <p:spPr>
          <a:xfrm>
            <a:off x="838200" y="1959428"/>
            <a:ext cx="10515600" cy="1946366"/>
          </a:xfrm>
        </p:spPr>
        <p:txBody>
          <a:bodyPr>
            <a:normAutofit fontScale="92500" lnSpcReduction="10000"/>
          </a:bodyPr>
          <a:lstStyle/>
          <a:p>
            <a:r>
              <a:rPr lang="tr-TR" sz="2800" dirty="0">
                <a:hlinkClick r:id="rId2"/>
              </a:rPr>
              <a:t>https://www.iskur.gov.tr/kurumsal-bilgi/yayinlar</a:t>
            </a:r>
            <a:r>
              <a:rPr lang="tr-TR" sz="2800" dirty="0" smtClean="0">
                <a:hlinkClick r:id="rId2"/>
              </a:rPr>
              <a:t>/</a:t>
            </a:r>
            <a:endParaRPr lang="tr-TR" sz="2800" dirty="0" smtClean="0"/>
          </a:p>
          <a:p>
            <a:r>
              <a:rPr lang="tr-TR" sz="2800" dirty="0" smtClean="0"/>
              <a:t>Okulun Ve Ailenin Öğrencilerin Meslek Seçimindeki Rolü</a:t>
            </a:r>
          </a:p>
          <a:p>
            <a:r>
              <a:rPr lang="tr-TR" sz="2800" dirty="0" smtClean="0"/>
              <a:t> Yüksek Lisans Tezi -Ümran TURAN </a:t>
            </a:r>
          </a:p>
          <a:p>
            <a:r>
              <a:rPr lang="tr-TR" sz="2800" dirty="0" smtClean="0"/>
              <a:t>Yeşilyaprak,B.(2014).Mesleki Rehberlik ve Kariyer Danışmanlığı</a:t>
            </a:r>
          </a:p>
          <a:p>
            <a:endParaRPr lang="tr-TR" sz="2000" dirty="0"/>
          </a:p>
        </p:txBody>
      </p:sp>
    </p:spTree>
    <p:extLst>
      <p:ext uri="{BB962C8B-B14F-4D97-AF65-F5344CB8AC3E}">
        <p14:creationId xmlns:p14="http://schemas.microsoft.com/office/powerpoint/2010/main" val="3707498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41418" y="2034631"/>
            <a:ext cx="9078686" cy="2811690"/>
          </a:xfrm>
        </p:spPr>
        <p:txBody>
          <a:bodyPr/>
          <a:lstStyle/>
          <a:p>
            <a:r>
              <a:rPr lang="tr-TR" sz="2800" dirty="0" smtClean="0"/>
              <a:t>Ninnilerimizde bile dile getiririz çocuklarımızın meslek seçimlerine yönelik isteklerimizi;</a:t>
            </a:r>
          </a:p>
          <a:p>
            <a:r>
              <a:rPr lang="tr-TR" sz="2800" dirty="0"/>
              <a:t>Uyusun da büyüsün ninni, tıpış </a:t>
            </a:r>
            <a:r>
              <a:rPr lang="tr-TR" sz="2800" dirty="0" err="1"/>
              <a:t>tıpış</a:t>
            </a:r>
            <a:r>
              <a:rPr lang="tr-TR" sz="2800" dirty="0"/>
              <a:t> yürüsün ninni, okullara gitsin, büyük adam olsun.’ ninnileri ile büyüdüğümüz söyleyebiliriz</a:t>
            </a:r>
            <a:r>
              <a:rPr lang="tr-TR" dirty="0"/>
              <a:t>.</a:t>
            </a:r>
          </a:p>
          <a:p>
            <a:endParaRPr lang="tr-TR" dirty="0"/>
          </a:p>
        </p:txBody>
      </p:sp>
      <p:pic>
        <p:nvPicPr>
          <p:cNvPr id="2" name="Resim 1"/>
          <p:cNvPicPr>
            <a:picLocks noChangeAspect="1"/>
          </p:cNvPicPr>
          <p:nvPr/>
        </p:nvPicPr>
        <p:blipFill>
          <a:blip r:embed="rId2"/>
          <a:stretch>
            <a:fillRect/>
          </a:stretch>
        </p:blipFill>
        <p:spPr>
          <a:xfrm>
            <a:off x="9177564" y="4167868"/>
            <a:ext cx="3014436" cy="1814920"/>
          </a:xfrm>
          <a:prstGeom prst="rect">
            <a:avLst/>
          </a:prstGeom>
        </p:spPr>
      </p:pic>
    </p:spTree>
    <p:extLst>
      <p:ext uri="{BB962C8B-B14F-4D97-AF65-F5344CB8AC3E}">
        <p14:creationId xmlns:p14="http://schemas.microsoft.com/office/powerpoint/2010/main" val="27218051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3650" y="1933202"/>
            <a:ext cx="9614263" cy="3033757"/>
          </a:xfrm>
        </p:spPr>
        <p:txBody>
          <a:bodyPr/>
          <a:lstStyle/>
          <a:p>
            <a:endParaRPr lang="tr-TR" dirty="0"/>
          </a:p>
          <a:p>
            <a:r>
              <a:rPr lang="tr-TR" sz="2800" dirty="0"/>
              <a:t>Bu çalışma; çocuğunuzun kendini tanıyıp kendine uygun mesleği seçerek mutlu, üretken ve başarılı bir hayat sürmesi için, size ve çocuklarınıza yol </a:t>
            </a:r>
            <a:r>
              <a:rPr lang="tr-TR" sz="2800" dirty="0" smtClean="0"/>
              <a:t>gösterecektir.</a:t>
            </a:r>
            <a:endParaRPr lang="tr-TR" sz="2800" dirty="0"/>
          </a:p>
        </p:txBody>
      </p:sp>
    </p:spTree>
    <p:extLst>
      <p:ext uri="{BB962C8B-B14F-4D97-AF65-F5344CB8AC3E}">
        <p14:creationId xmlns:p14="http://schemas.microsoft.com/office/powerpoint/2010/main" val="5874202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38646" y="1737359"/>
            <a:ext cx="10515600" cy="3799523"/>
          </a:xfrm>
        </p:spPr>
        <p:txBody>
          <a:bodyPr/>
          <a:lstStyle/>
          <a:p>
            <a:r>
              <a:rPr lang="tr-TR" sz="2800" dirty="0" smtClean="0"/>
              <a:t>Meslek seçimindeki en önemli faktör bireyin içinde yaşadığı </a:t>
            </a:r>
            <a:r>
              <a:rPr lang="tr-TR" sz="2800" b="1" dirty="0" smtClean="0"/>
              <a:t>aile</a:t>
            </a:r>
            <a:r>
              <a:rPr lang="tr-TR" sz="2800" dirty="0" smtClean="0"/>
              <a:t>dir.</a:t>
            </a:r>
          </a:p>
          <a:p>
            <a:r>
              <a:rPr lang="tr-TR" sz="2800" dirty="0" smtClean="0"/>
              <a:t>Anne ve babaların çocuklar üzerindeki etkileri olumlu olabildiği gibi olumsuz da olabilmektedir.</a:t>
            </a:r>
          </a:p>
          <a:p>
            <a:r>
              <a:rPr lang="tr-TR" sz="2800" dirty="0" smtClean="0"/>
              <a:t>Ülkemizde , aileler çocuklarını koruma ve kollama adına her türlü desteği verirken aynı zamanda onların kararlarına da çoğu kez müdahale etmekte ve çocuklarını kendi arzu ve değerlerini yansıtan kararlara zorlamaktadır.</a:t>
            </a:r>
          </a:p>
          <a:p>
            <a:endParaRPr lang="tr-TR" dirty="0" smtClean="0"/>
          </a:p>
          <a:p>
            <a:endParaRPr lang="tr-TR" dirty="0"/>
          </a:p>
        </p:txBody>
      </p:sp>
    </p:spTree>
    <p:extLst>
      <p:ext uri="{BB962C8B-B14F-4D97-AF65-F5344CB8AC3E}">
        <p14:creationId xmlns:p14="http://schemas.microsoft.com/office/powerpoint/2010/main" val="2268378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29640" y="2008505"/>
            <a:ext cx="10515600" cy="2850878"/>
          </a:xfrm>
        </p:spPr>
        <p:txBody>
          <a:bodyPr>
            <a:normAutofit/>
          </a:bodyPr>
          <a:lstStyle/>
          <a:p>
            <a:r>
              <a:rPr lang="tr-TR" sz="2800" dirty="0" smtClean="0"/>
              <a:t>Öğrenciler kendi istekleri ile ailelerin beklentileri arasında bocalamakta ya kendi isteklerinden vazgeçme  ya da aileleriyle ters düşme gibi bir ikilemi yaşamaktadırlar. Bu ikilemi  , ailenin isteklerini yerine getirerek çözmeye çalışan  öğrencilerin de, üniversite yıllarında hatta sonraki yıllarda bile mutlu olamadıkları gözlenmektedir.</a:t>
            </a:r>
            <a:endParaRPr lang="tr-TR" sz="2800" dirty="0"/>
          </a:p>
        </p:txBody>
      </p:sp>
    </p:spTree>
    <p:extLst>
      <p:ext uri="{BB962C8B-B14F-4D97-AF65-F5344CB8AC3E}">
        <p14:creationId xmlns:p14="http://schemas.microsoft.com/office/powerpoint/2010/main" val="40506662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95400" y="1933303"/>
            <a:ext cx="10515600" cy="2654935"/>
          </a:xfrm>
        </p:spPr>
        <p:txBody>
          <a:bodyPr>
            <a:normAutofit/>
          </a:bodyPr>
          <a:lstStyle/>
          <a:p>
            <a:r>
              <a:rPr lang="tr-TR" sz="2800" dirty="0" smtClean="0"/>
              <a:t>Anne babaların kendi yaşamlarında gerçekleştiremedikleri isteklerini çocuklarının yaşamında gerçekleştirmek için onları zorlamaları kadar, aşırı özgürlükçü bir tutumla onları kariyer  gelişim süreçlerinde tamamen serbest bırakmaları da uygun değildir.</a:t>
            </a:r>
            <a:endParaRPr lang="tr-TR" sz="2800" dirty="0"/>
          </a:p>
        </p:txBody>
      </p:sp>
    </p:spTree>
    <p:extLst>
      <p:ext uri="{BB962C8B-B14F-4D97-AF65-F5344CB8AC3E}">
        <p14:creationId xmlns:p14="http://schemas.microsoft.com/office/powerpoint/2010/main" val="24795167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1596576"/>
          </a:xfrm>
        </p:spPr>
        <p:txBody>
          <a:bodyPr>
            <a:normAutofit fontScale="90000"/>
          </a:bodyPr>
          <a:lstStyle/>
          <a:p>
            <a:r>
              <a:rPr lang="tr-TR" b="1" dirty="0" smtClean="0"/>
              <a:t>Ailenin Çocuklarını Mesleğe Yöneltmede Gösterdiği Yanlış Davranışların Bazılarını Şöyle Sıralamaktadır:</a:t>
            </a:r>
            <a:endParaRPr lang="tr-TR" b="1" dirty="0"/>
          </a:p>
        </p:txBody>
      </p:sp>
      <p:sp>
        <p:nvSpPr>
          <p:cNvPr id="3" name="İçerik Yer Tutucusu 2"/>
          <p:cNvSpPr>
            <a:spLocks noGrp="1"/>
          </p:cNvSpPr>
          <p:nvPr>
            <p:ph idx="1"/>
          </p:nvPr>
        </p:nvSpPr>
        <p:spPr>
          <a:xfrm>
            <a:off x="2589212" y="2460172"/>
            <a:ext cx="8915400" cy="3777622"/>
          </a:xfrm>
        </p:spPr>
        <p:txBody>
          <a:bodyPr>
            <a:normAutofit/>
          </a:bodyPr>
          <a:lstStyle/>
          <a:p>
            <a:r>
              <a:rPr lang="tr-TR" sz="2800" dirty="0">
                <a:solidFill>
                  <a:srgbClr val="00B050"/>
                </a:solidFill>
              </a:rPr>
              <a:t>1. Çocuğu Araç Olarak Görmek “Ben olamadım, bari şimdi O olsun! </a:t>
            </a:r>
            <a:r>
              <a:rPr lang="tr-TR" sz="2800" dirty="0" smtClean="0">
                <a:solidFill>
                  <a:srgbClr val="00B050"/>
                </a:solidFill>
              </a:rPr>
              <a:t>Yanlışı</a:t>
            </a:r>
            <a:r>
              <a:rPr lang="tr-TR" sz="2800" dirty="0">
                <a:solidFill>
                  <a:srgbClr val="00B050"/>
                </a:solidFill>
              </a:rPr>
              <a:t>: </a:t>
            </a:r>
            <a:r>
              <a:rPr lang="tr-TR" sz="2800" dirty="0"/>
              <a:t>Anne ya da baba kendi gerçekleştirmek istediği istek ve hayalleri gerçekleştirememiş; içi buruk ve hayal kırıklığı ile dolu ise bu hayalleri çocuğunun gerçekleştirmesini isteyebilmektedir.</a:t>
            </a:r>
          </a:p>
        </p:txBody>
      </p:sp>
    </p:spTree>
    <p:extLst>
      <p:ext uri="{BB962C8B-B14F-4D97-AF65-F5344CB8AC3E}">
        <p14:creationId xmlns:p14="http://schemas.microsoft.com/office/powerpoint/2010/main" val="32399898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419395" y="735874"/>
            <a:ext cx="8915400" cy="3777622"/>
          </a:xfrm>
        </p:spPr>
        <p:txBody>
          <a:bodyPr>
            <a:normAutofit/>
          </a:bodyPr>
          <a:lstStyle/>
          <a:p>
            <a:r>
              <a:rPr lang="tr-TR" sz="2800" dirty="0">
                <a:solidFill>
                  <a:srgbClr val="00B050"/>
                </a:solidFill>
              </a:rPr>
              <a:t>2. “Yediğin önünde, yemediğin ardında, bir tek işin var, çalışmak!” Yanlışı: </a:t>
            </a:r>
            <a:r>
              <a:rPr lang="tr-TR" sz="2800" dirty="0"/>
              <a:t>Anne babalar çocuğu yatırım aracı olarak görebilmektedir. Çocuklarına çok emek verdiklerini, çok masraf ettiklerini kısacası onlar için çok şey yaptıklarını söyleyerek onları baskı altına alabildikleri görülmektedir.</a:t>
            </a:r>
          </a:p>
        </p:txBody>
      </p:sp>
    </p:spTree>
    <p:extLst>
      <p:ext uri="{BB962C8B-B14F-4D97-AF65-F5344CB8AC3E}">
        <p14:creationId xmlns:p14="http://schemas.microsoft.com/office/powerpoint/2010/main" val="2817308286"/>
      </p:ext>
    </p:extLst>
  </p:cSld>
  <p:clrMapOvr>
    <a:masterClrMapping/>
  </p:clrMapOvr>
  <p:timing>
    <p:tnLst>
      <p:par>
        <p:cTn id="1" dur="indefinite" restart="never" nodeType="tmRoot"/>
      </p:par>
    </p:tnLst>
  </p:timing>
</p:sld>
</file>

<file path=ppt/theme/theme1.xml><?xml version="1.0" encoding="utf-8"?>
<a:theme xmlns:a="http://schemas.openxmlformats.org/drawingml/2006/main" name="Duma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977</TotalTime>
  <Words>1066</Words>
  <Application>Microsoft Office PowerPoint</Application>
  <PresentationFormat>Geniş ekran</PresentationFormat>
  <Paragraphs>67</Paragraphs>
  <Slides>25</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25</vt:i4>
      </vt:variant>
    </vt:vector>
  </HeadingPairs>
  <TitlesOfParts>
    <vt:vector size="30" baseType="lpstr">
      <vt:lpstr>Arial</vt:lpstr>
      <vt:lpstr>Century Gothic</vt:lpstr>
      <vt:lpstr>Wingdings</vt:lpstr>
      <vt:lpstr>Wingdings 3</vt:lpstr>
      <vt:lpstr>Duman</vt:lpstr>
      <vt:lpstr>MESLEK SEÇİMİNDE VELİNİN ROLÜ</vt:lpstr>
      <vt:lpstr>PowerPoint Sunusu</vt:lpstr>
      <vt:lpstr>PowerPoint Sunusu</vt:lpstr>
      <vt:lpstr>PowerPoint Sunusu</vt:lpstr>
      <vt:lpstr>PowerPoint Sunusu</vt:lpstr>
      <vt:lpstr>PowerPoint Sunusu</vt:lpstr>
      <vt:lpstr>PowerPoint Sunusu</vt:lpstr>
      <vt:lpstr>Ailenin Çocuklarını Mesleğe Yöneltmede Gösterdiği Yanlış Davranışların Bazılarını Şöyle Sıralamaktadır:</vt:lpstr>
      <vt:lpstr>PowerPoint Sunusu</vt:lpstr>
      <vt:lpstr>PowerPoint Sunusu</vt:lpstr>
      <vt:lpstr>PowerPoint Sunusu</vt:lpstr>
      <vt:lpstr>PowerPoint Sunusu</vt:lpstr>
      <vt:lpstr>PowerPoint Sunusu</vt:lpstr>
      <vt:lpstr>PowerPoint Sunusu</vt:lpstr>
      <vt:lpstr>PowerPoint Sunusu</vt:lpstr>
      <vt:lpstr>PowerPoint Sunusu</vt:lpstr>
      <vt:lpstr>Çocuğunuzun ilgi ve yeteneklerini nasıl keşfedebiliriz?</vt:lpstr>
      <vt:lpstr>2. İlgi alanları hakkında sohbet edin, onu dinleyin. </vt:lpstr>
      <vt:lpstr>3. Ona mümkün olduğunca çok seçenek sunun. </vt:lpstr>
      <vt:lpstr>4. Çok fazla beklenti içerisine girmemeye dikkat edin.</vt:lpstr>
      <vt:lpstr>5. Başkalarıyla karşılaştırmayın. </vt:lpstr>
      <vt:lpstr>6. Çocuğunuza güvenin. </vt:lpstr>
      <vt:lpstr>Sevgili veliler çocuğunuzu meslek seçiminde desteklemek için;</vt:lpstr>
      <vt:lpstr>Sevgili veliler çocuğunuzu meslek seçiminde desteklemek için;</vt:lpstr>
      <vt:lpstr>Kaynakça </vt:lpstr>
    </vt:vector>
  </TitlesOfParts>
  <Company>NouS/TncTR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Yetenekler,mesleki İlgi Ve Değerlerini Tanıma</dc:title>
  <dc:creator>Windows Kullanıcısı</dc:creator>
  <cp:lastModifiedBy>Microsoft hesabı</cp:lastModifiedBy>
  <cp:revision>33</cp:revision>
  <dcterms:created xsi:type="dcterms:W3CDTF">2020-10-23T11:38:37Z</dcterms:created>
  <dcterms:modified xsi:type="dcterms:W3CDTF">2020-11-25T10:00:31Z</dcterms:modified>
</cp:coreProperties>
</file>